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theme/themeOverride2.xml" ContentType="application/vnd.openxmlformats-officedocument.themeOverr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3.xml" ContentType="application/vnd.openxmlformats-officedocument.themeOverr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387" r:id="rId7"/>
    <p:sldId id="261" r:id="rId8"/>
    <p:sldId id="263" r:id="rId9"/>
    <p:sldId id="264" r:id="rId10"/>
    <p:sldId id="266" r:id="rId11"/>
    <p:sldId id="267" r:id="rId12"/>
    <p:sldId id="269" r:id="rId13"/>
    <p:sldId id="395" r:id="rId14"/>
    <p:sldId id="340" r:id="rId15"/>
    <p:sldId id="271" r:id="rId16"/>
    <p:sldId id="272" r:id="rId17"/>
    <p:sldId id="274" r:id="rId18"/>
    <p:sldId id="275" r:id="rId19"/>
    <p:sldId id="390" r:id="rId20"/>
    <p:sldId id="389" r:id="rId21"/>
    <p:sldId id="388" r:id="rId22"/>
    <p:sldId id="280" r:id="rId23"/>
    <p:sldId id="308" r:id="rId24"/>
    <p:sldId id="309" r:id="rId25"/>
    <p:sldId id="284" r:id="rId26"/>
    <p:sldId id="310" r:id="rId27"/>
    <p:sldId id="311" r:id="rId28"/>
    <p:sldId id="286" r:id="rId29"/>
    <p:sldId id="384" r:id="rId30"/>
    <p:sldId id="287" r:id="rId31"/>
    <p:sldId id="312" r:id="rId32"/>
    <p:sldId id="313" r:id="rId33"/>
    <p:sldId id="315" r:id="rId34"/>
    <p:sldId id="316" r:id="rId35"/>
    <p:sldId id="288" r:id="rId36"/>
    <p:sldId id="391" r:id="rId37"/>
    <p:sldId id="392" r:id="rId38"/>
    <p:sldId id="320" r:id="rId39"/>
    <p:sldId id="289" r:id="rId40"/>
    <p:sldId id="318" r:id="rId41"/>
    <p:sldId id="322" r:id="rId42"/>
    <p:sldId id="335" r:id="rId43"/>
    <p:sldId id="323" r:id="rId44"/>
    <p:sldId id="378" r:id="rId45"/>
    <p:sldId id="324" r:id="rId46"/>
    <p:sldId id="330" r:id="rId47"/>
    <p:sldId id="331" r:id="rId48"/>
    <p:sldId id="332" r:id="rId49"/>
    <p:sldId id="333" r:id="rId50"/>
    <p:sldId id="396" r:id="rId51"/>
    <p:sldId id="290" r:id="rId52"/>
    <p:sldId id="291" r:id="rId53"/>
    <p:sldId id="293" r:id="rId54"/>
    <p:sldId id="325" r:id="rId55"/>
    <p:sldId id="296" r:id="rId56"/>
    <p:sldId id="326" r:id="rId57"/>
    <p:sldId id="297" r:id="rId58"/>
    <p:sldId id="327" r:id="rId59"/>
    <p:sldId id="302" r:id="rId60"/>
    <p:sldId id="329" r:id="rId61"/>
    <p:sldId id="328" r:id="rId62"/>
    <p:sldId id="336" r:id="rId63"/>
    <p:sldId id="304" r:id="rId64"/>
    <p:sldId id="305" r:id="rId65"/>
    <p:sldId id="334" r:id="rId66"/>
    <p:sldId id="339" r:id="rId67"/>
    <p:sldId id="337" r:id="rId68"/>
    <p:sldId id="338" r:id="rId69"/>
    <p:sldId id="341" r:id="rId70"/>
    <p:sldId id="342" r:id="rId71"/>
    <p:sldId id="343" r:id="rId72"/>
    <p:sldId id="345" r:id="rId73"/>
    <p:sldId id="373" r:id="rId74"/>
    <p:sldId id="349" r:id="rId75"/>
    <p:sldId id="350" r:id="rId76"/>
    <p:sldId id="370" r:id="rId77"/>
    <p:sldId id="371" r:id="rId78"/>
    <p:sldId id="372" r:id="rId79"/>
    <p:sldId id="374" r:id="rId80"/>
    <p:sldId id="375" r:id="rId81"/>
    <p:sldId id="376" r:id="rId82"/>
    <p:sldId id="379" r:id="rId83"/>
    <p:sldId id="353" r:id="rId84"/>
    <p:sldId id="380" r:id="rId85"/>
    <p:sldId id="381" r:id="rId86"/>
    <p:sldId id="382" r:id="rId87"/>
    <p:sldId id="346" r:id="rId88"/>
    <p:sldId id="347" r:id="rId89"/>
    <p:sldId id="362" r:id="rId90"/>
    <p:sldId id="361" r:id="rId91"/>
    <p:sldId id="365" r:id="rId92"/>
    <p:sldId id="355" r:id="rId93"/>
    <p:sldId id="356" r:id="rId94"/>
    <p:sldId id="366" r:id="rId95"/>
    <p:sldId id="357" r:id="rId96"/>
    <p:sldId id="359" r:id="rId97"/>
    <p:sldId id="368" r:id="rId98"/>
    <p:sldId id="358" r:id="rId99"/>
    <p:sldId id="394" r:id="rId100"/>
    <p:sldId id="383" r:id="rId101"/>
    <p:sldId id="385" r:id="rId102"/>
    <p:sldId id="386" r:id="rId103"/>
    <p:sldId id="377" r:id="rId104"/>
    <p:sldId id="348" r:id="rId10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85289" autoAdjust="0"/>
  </p:normalViewPr>
  <p:slideViewPr>
    <p:cSldViewPr>
      <p:cViewPr>
        <p:scale>
          <a:sx n="75" d="100"/>
          <a:sy n="75" d="100"/>
        </p:scale>
        <p:origin x="-12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-oryzae-polya\doc\small\small_data.xlsx" TargetMode="External"/><Relationship Id="rId1" Type="http://schemas.openxmlformats.org/officeDocument/2006/relationships/themeOverride" Target="../theme/themeOverride2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rco\Application%20Data\Microsoft\Excel\small_data%20(version%201).xlsb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marco\Application%20Data\Microsoft\Excel\small_data%20(version%201).xlsb" TargetMode="External"/><Relationship Id="rId1" Type="http://schemas.openxmlformats.org/officeDocument/2006/relationships/themeOverride" Target="../theme/themeOverride3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-oryzae-polya\doc\small\small_data.xlsx" TargetMode="External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sequencing!$A$28</c:f>
              <c:strCache>
                <c:ptCount val="1"/>
                <c:pt idx="0">
                  <c:v>WT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one mapping only, </a:t>
                    </a:r>
                    <a:r>
                      <a:rPr lang="en-US" dirty="0"/>
                      <a:t>7.39%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/>
                      <a:t>more than </a:t>
                    </a:r>
                    <a:r>
                      <a:rPr lang="en-US"/>
                      <a:t>one </a:t>
                    </a:r>
                    <a:r>
                      <a:rPr lang="en-US" smtClean="0"/>
                      <a:t>mapping, </a:t>
                    </a:r>
                    <a:r>
                      <a:rPr lang="en-US" dirty="0"/>
                      <a:t>19.21%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no </a:t>
                    </a:r>
                    <a:r>
                      <a:rPr lang="en-US" smtClean="0"/>
                      <a:t>mapping, </a:t>
                    </a:r>
                    <a:r>
                      <a:rPr lang="en-US" dirty="0"/>
                      <a:t>73.40%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sequencing!$B$28:$D$28</c:f>
              <c:numCache>
                <c:formatCode>0.00%</c:formatCode>
                <c:ptCount val="3"/>
                <c:pt idx="0">
                  <c:v>7.3876595369993373E-2</c:v>
                </c:pt>
                <c:pt idx="1">
                  <c:v>0.19210427453666826</c:v>
                </c:pt>
                <c:pt idx="2">
                  <c:v>0.7340191300933383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Sheet1!$K$11</c:f>
              <c:strCache>
                <c:ptCount val="1"/>
                <c:pt idx="0">
                  <c:v>∆rbp35 down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Sheet1!$L$11:$S$11</c:f>
              <c:numCache>
                <c:formatCode>0%</c:formatCode>
                <c:ptCount val="8"/>
                <c:pt idx="0">
                  <c:v>4.591684459443947E-5</c:v>
                </c:pt>
                <c:pt idx="1">
                  <c:v>1.7218816722914801E-3</c:v>
                </c:pt>
                <c:pt idx="2">
                  <c:v>2.9662281608007896E-2</c:v>
                </c:pt>
                <c:pt idx="3">
                  <c:v>1.3683219689142961E-2</c:v>
                </c:pt>
                <c:pt idx="4">
                  <c:v>5.2804371283605392E-4</c:v>
                </c:pt>
                <c:pt idx="5">
                  <c:v>1.1479211148609867E-3</c:v>
                </c:pt>
                <c:pt idx="6">
                  <c:v>0.28840370089767431</c:v>
                </c:pt>
                <c:pt idx="7">
                  <c:v>0.66480703446059186</c:v>
                </c:pt>
              </c:numCache>
            </c:numRef>
          </c:val>
        </c:ser>
        <c:ser>
          <c:idx val="1"/>
          <c:order val="1"/>
          <c:tx>
            <c:strRef>
              <c:f>Sheet1!$K$12</c:f>
              <c:strCache>
                <c:ptCount val="1"/>
                <c:pt idx="0">
                  <c:v>∆rbp35 up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Sheet1!$L$12:$S$12</c:f>
              <c:numCache>
                <c:formatCode>0%</c:formatCode>
                <c:ptCount val="8"/>
                <c:pt idx="0">
                  <c:v>2.5799557285703382E-2</c:v>
                </c:pt>
                <c:pt idx="1">
                  <c:v>9.8694756125486602E-2</c:v>
                </c:pt>
                <c:pt idx="2">
                  <c:v>0.36981909777879551</c:v>
                </c:pt>
                <c:pt idx="3">
                  <c:v>0.15052286085031677</c:v>
                </c:pt>
                <c:pt idx="4">
                  <c:v>2.6715517899396995E-3</c:v>
                </c:pt>
                <c:pt idx="5">
                  <c:v>1.2823448591710557E-2</c:v>
                </c:pt>
                <c:pt idx="6">
                  <c:v>6.8239065720174033E-2</c:v>
                </c:pt>
                <c:pt idx="7">
                  <c:v>0.27142966185787343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331520"/>
        <c:axId val="82333056"/>
      </c:barChart>
      <c:catAx>
        <c:axId val="823315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333056"/>
        <c:crosses val="autoZero"/>
        <c:auto val="1"/>
        <c:lblAlgn val="ctr"/>
        <c:lblOffset val="100"/>
        <c:noMultiLvlLbl val="0"/>
      </c:catAx>
      <c:valAx>
        <c:axId val="82333056"/>
        <c:scaling>
          <c:orientation val="minMax"/>
          <c:max val="1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33152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Sheet1!$N$38</c:f>
              <c:strCache>
                <c:ptCount val="1"/>
                <c:pt idx="0">
                  <c:v>WT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plus>
            <c:min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Sheet1!$N$39:$N$79</c:f>
              <c:numCache>
                <c:formatCode>0.00%</c:formatCode>
                <c:ptCount val="41"/>
                <c:pt idx="0">
                  <c:v>7.0878704607296695E-4</c:v>
                </c:pt>
                <c:pt idx="1">
                  <c:v>1.0229007039794223E-4</c:v>
                </c:pt>
                <c:pt idx="2">
                  <c:v>1.7140259930646735E-4</c:v>
                </c:pt>
                <c:pt idx="3">
                  <c:v>1.9784777489639674E-4</c:v>
                </c:pt>
                <c:pt idx="4">
                  <c:v>2.7751353548474526E-4</c:v>
                </c:pt>
                <c:pt idx="5">
                  <c:v>1.8900216594767362E-4</c:v>
                </c:pt>
                <c:pt idx="6">
                  <c:v>3.4741433409963022E-4</c:v>
                </c:pt>
                <c:pt idx="7">
                  <c:v>5.0663593181667175E-4</c:v>
                </c:pt>
                <c:pt idx="8">
                  <c:v>8.0235470061913109E-4</c:v>
                </c:pt>
                <c:pt idx="9">
                  <c:v>1.852787963923257E-3</c:v>
                </c:pt>
                <c:pt idx="10">
                  <c:v>3.6762237249693707E-3</c:v>
                </c:pt>
                <c:pt idx="11">
                  <c:v>3.9429653654372886E-3</c:v>
                </c:pt>
                <c:pt idx="12">
                  <c:v>5.8679255490579341E-3</c:v>
                </c:pt>
                <c:pt idx="13">
                  <c:v>2.3844004687636408E-2</c:v>
                </c:pt>
                <c:pt idx="14">
                  <c:v>1.0207061823637389E-2</c:v>
                </c:pt>
                <c:pt idx="15">
                  <c:v>1.4953665726992084E-2</c:v>
                </c:pt>
                <c:pt idx="16">
                  <c:v>2.1868198642586847E-2</c:v>
                </c:pt>
                <c:pt idx="17">
                  <c:v>6.3684097719252625E-2</c:v>
                </c:pt>
                <c:pt idx="18">
                  <c:v>0.16172680954399168</c:v>
                </c:pt>
                <c:pt idx="19">
                  <c:v>0.19324036360610955</c:v>
                </c:pt>
                <c:pt idx="20">
                  <c:v>0.15694609565868239</c:v>
                </c:pt>
                <c:pt idx="21">
                  <c:v>0.13238947144896865</c:v>
                </c:pt>
                <c:pt idx="22">
                  <c:v>0.10527724242179165</c:v>
                </c:pt>
                <c:pt idx="23">
                  <c:v>5.0418412725186677E-2</c:v>
                </c:pt>
                <c:pt idx="24">
                  <c:v>2.0694510187701347E-2</c:v>
                </c:pt>
                <c:pt idx="25">
                  <c:v>9.3947779120440948E-3</c:v>
                </c:pt>
                <c:pt idx="26">
                  <c:v>7.0844168693142166E-3</c:v>
                </c:pt>
                <c:pt idx="27">
                  <c:v>4.6000087810767276E-3</c:v>
                </c:pt>
                <c:pt idx="28">
                  <c:v>2.6105377737008786E-3</c:v>
                </c:pt>
                <c:pt idx="29">
                  <c:v>1.1362979144226588E-3</c:v>
                </c:pt>
                <c:pt idx="30">
                  <c:v>5.5074264685686734E-4</c:v>
                </c:pt>
                <c:pt idx="31">
                  <c:v>2.4354407005713983E-4</c:v>
                </c:pt>
                <c:pt idx="32">
                  <c:v>2.066878937917281E-4</c:v>
                </c:pt>
                <c:pt idx="33">
                  <c:v>9.0705444804287146E-5</c:v>
                </c:pt>
                <c:pt idx="34">
                  <c:v>6.1141746034847576E-5</c:v>
                </c:pt>
                <c:pt idx="35">
                  <c:v>4.2708556133296795E-5</c:v>
                </c:pt>
                <c:pt idx="36">
                  <c:v>3.5009043379330228E-5</c:v>
                </c:pt>
                <c:pt idx="37">
                  <c:v>3.0346536030649958E-5</c:v>
                </c:pt>
                <c:pt idx="38">
                  <c:v>1.3500144457575586E-5</c:v>
                </c:pt>
                <c:pt idx="39">
                  <c:v>6.3880049127336996E-6</c:v>
                </c:pt>
                <c:pt idx="40">
                  <c:v>1.0170841617502865E-7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368384"/>
        <c:axId val="82369920"/>
      </c:scatterChart>
      <c:valAx>
        <c:axId val="82368384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369920"/>
        <c:crosses val="autoZero"/>
        <c:crossBetween val="midCat"/>
        <c:majorUnit val="2"/>
      </c:valAx>
      <c:valAx>
        <c:axId val="82369920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3683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Sheet1!$M$38</c:f>
              <c:strCache>
                <c:ptCount val="1"/>
                <c:pt idx="0">
                  <c:v>∆rbp35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Sheet1!$P$39:$P$79</c:f>
                <c:numCache>
                  <c:formatCode>General</c:formatCode>
                  <c:ptCount val="41"/>
                  <c:pt idx="0">
                    <c:v>9.8119018043988661E-4</c:v>
                  </c:pt>
                  <c:pt idx="1">
                    <c:v>1.0024549818763793E-4</c:v>
                  </c:pt>
                  <c:pt idx="2">
                    <c:v>4.4565864155949572E-4</c:v>
                  </c:pt>
                  <c:pt idx="3">
                    <c:v>1.9823903065214389E-4</c:v>
                  </c:pt>
                  <c:pt idx="4">
                    <c:v>1.3600469413492002E-4</c:v>
                  </c:pt>
                  <c:pt idx="5">
                    <c:v>6.0860002839174822E-5</c:v>
                  </c:pt>
                  <c:pt idx="6">
                    <c:v>7.8131909495600239E-5</c:v>
                  </c:pt>
                  <c:pt idx="7">
                    <c:v>1.8911366370096656E-4</c:v>
                  </c:pt>
                  <c:pt idx="8">
                    <c:v>4.6168564180843738E-4</c:v>
                  </c:pt>
                  <c:pt idx="9">
                    <c:v>9.7830641567638759E-4</c:v>
                  </c:pt>
                  <c:pt idx="10">
                    <c:v>1.8349518676635697E-3</c:v>
                  </c:pt>
                  <c:pt idx="11">
                    <c:v>2.2998695665092991E-3</c:v>
                  </c:pt>
                  <c:pt idx="12">
                    <c:v>2.8728516896723566E-3</c:v>
                  </c:pt>
                  <c:pt idx="13">
                    <c:v>7.1931699910228724E-3</c:v>
                  </c:pt>
                  <c:pt idx="14">
                    <c:v>3.1841141112983972E-3</c:v>
                  </c:pt>
                  <c:pt idx="15">
                    <c:v>3.2244261208684622E-3</c:v>
                  </c:pt>
                  <c:pt idx="16">
                    <c:v>3.9228258380852215E-3</c:v>
                  </c:pt>
                  <c:pt idx="17">
                    <c:v>6.3647325027840571E-3</c:v>
                  </c:pt>
                  <c:pt idx="18">
                    <c:v>1.8226099275779978E-2</c:v>
                  </c:pt>
                  <c:pt idx="19">
                    <c:v>1.4689799527075935E-2</c:v>
                  </c:pt>
                  <c:pt idx="20">
                    <c:v>5.7509990093653606E-3</c:v>
                  </c:pt>
                  <c:pt idx="21">
                    <c:v>6.7743914163891023E-3</c:v>
                  </c:pt>
                  <c:pt idx="22">
                    <c:v>9.6195300652240495E-3</c:v>
                  </c:pt>
                  <c:pt idx="23">
                    <c:v>7.3562771408995833E-3</c:v>
                  </c:pt>
                  <c:pt idx="24">
                    <c:v>8.4546866571574217E-3</c:v>
                  </c:pt>
                  <c:pt idx="25">
                    <c:v>5.1484192870958553E-3</c:v>
                  </c:pt>
                  <c:pt idx="26">
                    <c:v>4.9295945154007297E-3</c:v>
                  </c:pt>
                  <c:pt idx="27">
                    <c:v>3.6557662046401707E-3</c:v>
                  </c:pt>
                  <c:pt idx="28">
                    <c:v>2.2613115667843345E-3</c:v>
                  </c:pt>
                  <c:pt idx="29">
                    <c:v>1.5798041546908859E-3</c:v>
                  </c:pt>
                  <c:pt idx="30">
                    <c:v>2.2445016153022791E-3</c:v>
                  </c:pt>
                  <c:pt idx="31">
                    <c:v>2.987892741460889E-3</c:v>
                  </c:pt>
                  <c:pt idx="32">
                    <c:v>3.2891554226272858E-3</c:v>
                  </c:pt>
                  <c:pt idx="33">
                    <c:v>1.4783081264787246E-3</c:v>
                  </c:pt>
                  <c:pt idx="34">
                    <c:v>1.1952781042638787E-3</c:v>
                  </c:pt>
                  <c:pt idx="35">
                    <c:v>6.5756692834735737E-4</c:v>
                  </c:pt>
                  <c:pt idx="36">
                    <c:v>3.2952745168235122E-4</c:v>
                  </c:pt>
                  <c:pt idx="37">
                    <c:v>1.562352158359432E-4</c:v>
                  </c:pt>
                  <c:pt idx="38">
                    <c:v>2.5009240453363964E-5</c:v>
                  </c:pt>
                  <c:pt idx="39">
                    <c:v>1.5559414739759132E-6</c:v>
                  </c:pt>
                  <c:pt idx="40">
                    <c:v>6.0634534181602041E-8</c:v>
                  </c:pt>
                </c:numCache>
              </c:numRef>
            </c:plus>
            <c:minus>
              <c:numRef>
                <c:f>Sheet1!$P$39:$P$79</c:f>
                <c:numCache>
                  <c:formatCode>General</c:formatCode>
                  <c:ptCount val="41"/>
                  <c:pt idx="0">
                    <c:v>9.8119018043988661E-4</c:v>
                  </c:pt>
                  <c:pt idx="1">
                    <c:v>1.0024549818763793E-4</c:v>
                  </c:pt>
                  <c:pt idx="2">
                    <c:v>4.4565864155949572E-4</c:v>
                  </c:pt>
                  <c:pt idx="3">
                    <c:v>1.9823903065214389E-4</c:v>
                  </c:pt>
                  <c:pt idx="4">
                    <c:v>1.3600469413492002E-4</c:v>
                  </c:pt>
                  <c:pt idx="5">
                    <c:v>6.0860002839174822E-5</c:v>
                  </c:pt>
                  <c:pt idx="6">
                    <c:v>7.8131909495600239E-5</c:v>
                  </c:pt>
                  <c:pt idx="7">
                    <c:v>1.8911366370096656E-4</c:v>
                  </c:pt>
                  <c:pt idx="8">
                    <c:v>4.6168564180843738E-4</c:v>
                  </c:pt>
                  <c:pt idx="9">
                    <c:v>9.7830641567638759E-4</c:v>
                  </c:pt>
                  <c:pt idx="10">
                    <c:v>1.8349518676635697E-3</c:v>
                  </c:pt>
                  <c:pt idx="11">
                    <c:v>2.2998695665092991E-3</c:v>
                  </c:pt>
                  <c:pt idx="12">
                    <c:v>2.8728516896723566E-3</c:v>
                  </c:pt>
                  <c:pt idx="13">
                    <c:v>7.1931699910228724E-3</c:v>
                  </c:pt>
                  <c:pt idx="14">
                    <c:v>3.1841141112983972E-3</c:v>
                  </c:pt>
                  <c:pt idx="15">
                    <c:v>3.2244261208684622E-3</c:v>
                  </c:pt>
                  <c:pt idx="16">
                    <c:v>3.9228258380852215E-3</c:v>
                  </c:pt>
                  <c:pt idx="17">
                    <c:v>6.3647325027840571E-3</c:v>
                  </c:pt>
                  <c:pt idx="18">
                    <c:v>1.8226099275779978E-2</c:v>
                  </c:pt>
                  <c:pt idx="19">
                    <c:v>1.4689799527075935E-2</c:v>
                  </c:pt>
                  <c:pt idx="20">
                    <c:v>5.7509990093653606E-3</c:v>
                  </c:pt>
                  <c:pt idx="21">
                    <c:v>6.7743914163891023E-3</c:v>
                  </c:pt>
                  <c:pt idx="22">
                    <c:v>9.6195300652240495E-3</c:v>
                  </c:pt>
                  <c:pt idx="23">
                    <c:v>7.3562771408995833E-3</c:v>
                  </c:pt>
                  <c:pt idx="24">
                    <c:v>8.4546866571574217E-3</c:v>
                  </c:pt>
                  <c:pt idx="25">
                    <c:v>5.1484192870958553E-3</c:v>
                  </c:pt>
                  <c:pt idx="26">
                    <c:v>4.9295945154007297E-3</c:v>
                  </c:pt>
                  <c:pt idx="27">
                    <c:v>3.6557662046401707E-3</c:v>
                  </c:pt>
                  <c:pt idx="28">
                    <c:v>2.2613115667843345E-3</c:v>
                  </c:pt>
                  <c:pt idx="29">
                    <c:v>1.5798041546908859E-3</c:v>
                  </c:pt>
                  <c:pt idx="30">
                    <c:v>2.2445016153022791E-3</c:v>
                  </c:pt>
                  <c:pt idx="31">
                    <c:v>2.987892741460889E-3</c:v>
                  </c:pt>
                  <c:pt idx="32">
                    <c:v>3.2891554226272858E-3</c:v>
                  </c:pt>
                  <c:pt idx="33">
                    <c:v>1.4783081264787246E-3</c:v>
                  </c:pt>
                  <c:pt idx="34">
                    <c:v>1.1952781042638787E-3</c:v>
                  </c:pt>
                  <c:pt idx="35">
                    <c:v>6.5756692834735737E-4</c:v>
                  </c:pt>
                  <c:pt idx="36">
                    <c:v>3.2952745168235122E-4</c:v>
                  </c:pt>
                  <c:pt idx="37">
                    <c:v>1.562352158359432E-4</c:v>
                  </c:pt>
                  <c:pt idx="38">
                    <c:v>2.5009240453363964E-5</c:v>
                  </c:pt>
                  <c:pt idx="39">
                    <c:v>1.5559414739759132E-6</c:v>
                  </c:pt>
                  <c:pt idx="40">
                    <c:v>6.0634534181602041E-8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Sheet1!$M$39:$M$79</c:f>
              <c:numCache>
                <c:formatCode>0.00%</c:formatCode>
                <c:ptCount val="41"/>
                <c:pt idx="0">
                  <c:v>2.0873052854340239E-3</c:v>
                </c:pt>
                <c:pt idx="1">
                  <c:v>3.2869632533744363E-4</c:v>
                </c:pt>
                <c:pt idx="2">
                  <c:v>1.0490433948395863E-3</c:v>
                </c:pt>
                <c:pt idx="3">
                  <c:v>7.9106539917940186E-4</c:v>
                </c:pt>
                <c:pt idx="4">
                  <c:v>8.5238712639300557E-4</c:v>
                </c:pt>
                <c:pt idx="5">
                  <c:v>5.8497137021582424E-4</c:v>
                </c:pt>
                <c:pt idx="6">
                  <c:v>8.1836059675292634E-4</c:v>
                </c:pt>
                <c:pt idx="7">
                  <c:v>8.8202145061970982E-4</c:v>
                </c:pt>
                <c:pt idx="8">
                  <c:v>1.2093826545383957E-3</c:v>
                </c:pt>
                <c:pt idx="9">
                  <c:v>1.9787797377973731E-3</c:v>
                </c:pt>
                <c:pt idx="10">
                  <c:v>3.7344438372969475E-3</c:v>
                </c:pt>
                <c:pt idx="11">
                  <c:v>4.7170516398128909E-3</c:v>
                </c:pt>
                <c:pt idx="12">
                  <c:v>7.309257338544429E-3</c:v>
                </c:pt>
                <c:pt idx="13">
                  <c:v>3.3717261846122115E-2</c:v>
                </c:pt>
                <c:pt idx="14">
                  <c:v>1.4313130380898176E-2</c:v>
                </c:pt>
                <c:pt idx="15">
                  <c:v>2.1149604537346753E-2</c:v>
                </c:pt>
                <c:pt idx="16">
                  <c:v>3.4110783592747662E-2</c:v>
                </c:pt>
                <c:pt idx="17">
                  <c:v>8.8268474792405668E-2</c:v>
                </c:pt>
                <c:pt idx="18">
                  <c:v>0.20195502991309269</c:v>
                </c:pt>
                <c:pt idx="19">
                  <c:v>0.20122678064548852</c:v>
                </c:pt>
                <c:pt idx="20">
                  <c:v>0.11367101063359397</c:v>
                </c:pt>
                <c:pt idx="21">
                  <c:v>8.0415876898316571E-2</c:v>
                </c:pt>
                <c:pt idx="22">
                  <c:v>6.612419736064129E-2</c:v>
                </c:pt>
                <c:pt idx="23">
                  <c:v>3.6718450654735828E-2</c:v>
                </c:pt>
                <c:pt idx="24">
                  <c:v>2.2280556303805963E-2</c:v>
                </c:pt>
                <c:pt idx="25">
                  <c:v>1.2571647369640705E-2</c:v>
                </c:pt>
                <c:pt idx="26">
                  <c:v>1.1540006590198033E-2</c:v>
                </c:pt>
                <c:pt idx="27">
                  <c:v>8.4701415161709016E-3</c:v>
                </c:pt>
                <c:pt idx="28">
                  <c:v>6.3782541370835909E-3</c:v>
                </c:pt>
                <c:pt idx="29">
                  <c:v>3.6998248866235324E-3</c:v>
                </c:pt>
                <c:pt idx="30">
                  <c:v>3.6835776656171429E-3</c:v>
                </c:pt>
                <c:pt idx="31">
                  <c:v>4.022650689891989E-3</c:v>
                </c:pt>
                <c:pt idx="32">
                  <c:v>4.318318610187854E-3</c:v>
                </c:pt>
                <c:pt idx="33">
                  <c:v>1.9313385783065816E-3</c:v>
                </c:pt>
                <c:pt idx="34">
                  <c:v>1.5338288366363304E-3</c:v>
                </c:pt>
                <c:pt idx="35">
                  <c:v>8.489943577568523E-4</c:v>
                </c:pt>
                <c:pt idx="36">
                  <c:v>4.367336928680911E-4</c:v>
                </c:pt>
                <c:pt idx="37">
                  <c:v>2.1546526696841558E-4</c:v>
                </c:pt>
                <c:pt idx="38">
                  <c:v>4.6743886831503838E-5</c:v>
                </c:pt>
                <c:pt idx="39">
                  <c:v>8.4575677981408535E-6</c:v>
                </c:pt>
                <c:pt idx="40">
                  <c:v>9.2631463146793804E-8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528128"/>
        <c:axId val="82529664"/>
      </c:scatterChart>
      <c:valAx>
        <c:axId val="82528128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529664"/>
        <c:crosses val="autoZero"/>
        <c:crossBetween val="midCat"/>
      </c:valAx>
      <c:valAx>
        <c:axId val="82529664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528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Sheet1!$N$38</c:f>
              <c:strCache>
                <c:ptCount val="1"/>
                <c:pt idx="0">
                  <c:v>WT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plus>
            <c:min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Sheet1!$N$39:$N$79</c:f>
              <c:numCache>
                <c:formatCode>0.00%</c:formatCode>
                <c:ptCount val="41"/>
                <c:pt idx="0">
                  <c:v>7.0878704607296695E-4</c:v>
                </c:pt>
                <c:pt idx="1">
                  <c:v>1.0229007039794223E-4</c:v>
                </c:pt>
                <c:pt idx="2">
                  <c:v>1.7140259930646735E-4</c:v>
                </c:pt>
                <c:pt idx="3">
                  <c:v>1.9784777489639674E-4</c:v>
                </c:pt>
                <c:pt idx="4">
                  <c:v>2.7751353548474526E-4</c:v>
                </c:pt>
                <c:pt idx="5">
                  <c:v>1.8900216594767362E-4</c:v>
                </c:pt>
                <c:pt idx="6">
                  <c:v>3.4741433409963022E-4</c:v>
                </c:pt>
                <c:pt idx="7">
                  <c:v>5.0663593181667175E-4</c:v>
                </c:pt>
                <c:pt idx="8">
                  <c:v>8.0235470061913109E-4</c:v>
                </c:pt>
                <c:pt idx="9">
                  <c:v>1.852787963923257E-3</c:v>
                </c:pt>
                <c:pt idx="10">
                  <c:v>3.6762237249693707E-3</c:v>
                </c:pt>
                <c:pt idx="11">
                  <c:v>3.9429653654372886E-3</c:v>
                </c:pt>
                <c:pt idx="12">
                  <c:v>5.8679255490579341E-3</c:v>
                </c:pt>
                <c:pt idx="13">
                  <c:v>2.3844004687636408E-2</c:v>
                </c:pt>
                <c:pt idx="14">
                  <c:v>1.0207061823637389E-2</c:v>
                </c:pt>
                <c:pt idx="15">
                  <c:v>1.4953665726992084E-2</c:v>
                </c:pt>
                <c:pt idx="16">
                  <c:v>2.1868198642586847E-2</c:v>
                </c:pt>
                <c:pt idx="17">
                  <c:v>6.3684097719252625E-2</c:v>
                </c:pt>
                <c:pt idx="18">
                  <c:v>0.16172680954399168</c:v>
                </c:pt>
                <c:pt idx="19">
                  <c:v>0.19324036360610955</c:v>
                </c:pt>
                <c:pt idx="20">
                  <c:v>0.15694609565868239</c:v>
                </c:pt>
                <c:pt idx="21">
                  <c:v>0.13238947144896865</c:v>
                </c:pt>
                <c:pt idx="22">
                  <c:v>0.10527724242179165</c:v>
                </c:pt>
                <c:pt idx="23">
                  <c:v>5.0418412725186677E-2</c:v>
                </c:pt>
                <c:pt idx="24">
                  <c:v>2.0694510187701347E-2</c:v>
                </c:pt>
                <c:pt idx="25">
                  <c:v>9.3947779120440948E-3</c:v>
                </c:pt>
                <c:pt idx="26">
                  <c:v>7.0844168693142166E-3</c:v>
                </c:pt>
                <c:pt idx="27">
                  <c:v>4.6000087810767276E-3</c:v>
                </c:pt>
                <c:pt idx="28">
                  <c:v>2.6105377737008786E-3</c:v>
                </c:pt>
                <c:pt idx="29">
                  <c:v>1.1362979144226588E-3</c:v>
                </c:pt>
                <c:pt idx="30">
                  <c:v>5.5074264685686734E-4</c:v>
                </c:pt>
                <c:pt idx="31">
                  <c:v>2.4354407005713983E-4</c:v>
                </c:pt>
                <c:pt idx="32">
                  <c:v>2.066878937917281E-4</c:v>
                </c:pt>
                <c:pt idx="33">
                  <c:v>9.0705444804287146E-5</c:v>
                </c:pt>
                <c:pt idx="34">
                  <c:v>6.1141746034847576E-5</c:v>
                </c:pt>
                <c:pt idx="35">
                  <c:v>4.2708556133296795E-5</c:v>
                </c:pt>
                <c:pt idx="36">
                  <c:v>3.5009043379330228E-5</c:v>
                </c:pt>
                <c:pt idx="37">
                  <c:v>3.0346536030649958E-5</c:v>
                </c:pt>
                <c:pt idx="38">
                  <c:v>1.3500144457575586E-5</c:v>
                </c:pt>
                <c:pt idx="39">
                  <c:v>6.3880049127336996E-6</c:v>
                </c:pt>
                <c:pt idx="40">
                  <c:v>1.0170841617502865E-7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556032"/>
        <c:axId val="82557568"/>
      </c:scatterChart>
      <c:valAx>
        <c:axId val="82556032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557568"/>
        <c:crosses val="autoZero"/>
        <c:crossBetween val="midCat"/>
      </c:valAx>
      <c:valAx>
        <c:axId val="82557568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5560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Sheet1!$L$38</c:f>
              <c:strCache>
                <c:ptCount val="1"/>
                <c:pt idx="0">
                  <c:v>∆exp5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Sheet1!$O$39:$O$79</c:f>
                <c:numCache>
                  <c:formatCode>General</c:formatCode>
                  <c:ptCount val="41"/>
                  <c:pt idx="0">
                    <c:v>4.20994441519267E-4</c:v>
                  </c:pt>
                  <c:pt idx="1">
                    <c:v>3.6915324379235374E-5</c:v>
                  </c:pt>
                  <c:pt idx="2">
                    <c:v>1.5109107906657816E-5</c:v>
                  </c:pt>
                  <c:pt idx="3">
                    <c:v>1.3962874562094567E-5</c:v>
                  </c:pt>
                  <c:pt idx="4">
                    <c:v>5.9139521858055058E-5</c:v>
                  </c:pt>
                  <c:pt idx="5">
                    <c:v>2.6713689725935189E-5</c:v>
                  </c:pt>
                  <c:pt idx="6">
                    <c:v>4.4443911684283603E-5</c:v>
                  </c:pt>
                  <c:pt idx="7">
                    <c:v>6.6749337745548157E-5</c:v>
                  </c:pt>
                  <c:pt idx="8">
                    <c:v>5.7597263303077459E-5</c:v>
                  </c:pt>
                  <c:pt idx="9">
                    <c:v>4.051362302027097E-5</c:v>
                  </c:pt>
                  <c:pt idx="10">
                    <c:v>1.3034443970843707E-5</c:v>
                  </c:pt>
                  <c:pt idx="11">
                    <c:v>6.6639595148690214E-5</c:v>
                  </c:pt>
                  <c:pt idx="12">
                    <c:v>2.1048572728810721E-4</c:v>
                  </c:pt>
                  <c:pt idx="13">
                    <c:v>1.0545380665959328E-3</c:v>
                  </c:pt>
                  <c:pt idx="14">
                    <c:v>1.4995403454692924E-3</c:v>
                  </c:pt>
                  <c:pt idx="15">
                    <c:v>3.0233636556743948E-3</c:v>
                  </c:pt>
                  <c:pt idx="16">
                    <c:v>4.2047803468380695E-3</c:v>
                  </c:pt>
                  <c:pt idx="17">
                    <c:v>9.2018954565042926E-3</c:v>
                  </c:pt>
                  <c:pt idx="18">
                    <c:v>9.7173905086641726E-3</c:v>
                  </c:pt>
                  <c:pt idx="19">
                    <c:v>1.4635098740473642E-3</c:v>
                  </c:pt>
                  <c:pt idx="20">
                    <c:v>6.5258895023030247E-3</c:v>
                  </c:pt>
                  <c:pt idx="21">
                    <c:v>8.9912004756572857E-3</c:v>
                  </c:pt>
                  <c:pt idx="22">
                    <c:v>6.6945009581768451E-3</c:v>
                  </c:pt>
                  <c:pt idx="23">
                    <c:v>2.4666748719368655E-3</c:v>
                  </c:pt>
                  <c:pt idx="24">
                    <c:v>1.2380155061220172E-3</c:v>
                  </c:pt>
                  <c:pt idx="25">
                    <c:v>1.8015932394305494E-4</c:v>
                  </c:pt>
                  <c:pt idx="26">
                    <c:v>1.1190420873056508E-3</c:v>
                  </c:pt>
                  <c:pt idx="27">
                    <c:v>1.3037954180430968E-3</c:v>
                  </c:pt>
                  <c:pt idx="28">
                    <c:v>1.7355663844715759E-3</c:v>
                  </c:pt>
                  <c:pt idx="29">
                    <c:v>1.3016847432822556E-3</c:v>
                  </c:pt>
                  <c:pt idx="30">
                    <c:v>1.1721820260641408E-3</c:v>
                  </c:pt>
                  <c:pt idx="31">
                    <c:v>5.9552661411810736E-4</c:v>
                  </c:pt>
                  <c:pt idx="32">
                    <c:v>4.1559374655849229E-4</c:v>
                  </c:pt>
                  <c:pt idx="33">
                    <c:v>1.8715808216929466E-4</c:v>
                  </c:pt>
                  <c:pt idx="34">
                    <c:v>9.1384651032297372E-5</c:v>
                  </c:pt>
                  <c:pt idx="35">
                    <c:v>4.9216101231722296E-5</c:v>
                  </c:pt>
                  <c:pt idx="36">
                    <c:v>2.7599827130868088E-5</c:v>
                  </c:pt>
                  <c:pt idx="37">
                    <c:v>1.4840626266818756E-5</c:v>
                  </c:pt>
                  <c:pt idx="38">
                    <c:v>4.1134000281757017E-6</c:v>
                  </c:pt>
                  <c:pt idx="39">
                    <c:v>5.0355640033850196E-7</c:v>
                  </c:pt>
                  <c:pt idx="40">
                    <c:v>2.6250714754164162E-8</c:v>
                  </c:pt>
                </c:numCache>
              </c:numRef>
            </c:plus>
            <c:minus>
              <c:numRef>
                <c:f>Sheet1!$O$39:$O$79</c:f>
                <c:numCache>
                  <c:formatCode>General</c:formatCode>
                  <c:ptCount val="41"/>
                  <c:pt idx="0">
                    <c:v>4.20994441519267E-4</c:v>
                  </c:pt>
                  <c:pt idx="1">
                    <c:v>3.6915324379235374E-5</c:v>
                  </c:pt>
                  <c:pt idx="2">
                    <c:v>1.5109107906657816E-5</c:v>
                  </c:pt>
                  <c:pt idx="3">
                    <c:v>1.3962874562094567E-5</c:v>
                  </c:pt>
                  <c:pt idx="4">
                    <c:v>5.9139521858055058E-5</c:v>
                  </c:pt>
                  <c:pt idx="5">
                    <c:v>2.6713689725935189E-5</c:v>
                  </c:pt>
                  <c:pt idx="6">
                    <c:v>4.4443911684283603E-5</c:v>
                  </c:pt>
                  <c:pt idx="7">
                    <c:v>6.6749337745548157E-5</c:v>
                  </c:pt>
                  <c:pt idx="8">
                    <c:v>5.7597263303077459E-5</c:v>
                  </c:pt>
                  <c:pt idx="9">
                    <c:v>4.051362302027097E-5</c:v>
                  </c:pt>
                  <c:pt idx="10">
                    <c:v>1.3034443970843707E-5</c:v>
                  </c:pt>
                  <c:pt idx="11">
                    <c:v>6.6639595148690214E-5</c:v>
                  </c:pt>
                  <c:pt idx="12">
                    <c:v>2.1048572728810721E-4</c:v>
                  </c:pt>
                  <c:pt idx="13">
                    <c:v>1.0545380665959328E-3</c:v>
                  </c:pt>
                  <c:pt idx="14">
                    <c:v>1.4995403454692924E-3</c:v>
                  </c:pt>
                  <c:pt idx="15">
                    <c:v>3.0233636556743948E-3</c:v>
                  </c:pt>
                  <c:pt idx="16">
                    <c:v>4.2047803468380695E-3</c:v>
                  </c:pt>
                  <c:pt idx="17">
                    <c:v>9.2018954565042926E-3</c:v>
                  </c:pt>
                  <c:pt idx="18">
                    <c:v>9.7173905086641726E-3</c:v>
                  </c:pt>
                  <c:pt idx="19">
                    <c:v>1.4635098740473642E-3</c:v>
                  </c:pt>
                  <c:pt idx="20">
                    <c:v>6.5258895023030247E-3</c:v>
                  </c:pt>
                  <c:pt idx="21">
                    <c:v>8.9912004756572857E-3</c:v>
                  </c:pt>
                  <c:pt idx="22">
                    <c:v>6.6945009581768451E-3</c:v>
                  </c:pt>
                  <c:pt idx="23">
                    <c:v>2.4666748719368655E-3</c:v>
                  </c:pt>
                  <c:pt idx="24">
                    <c:v>1.2380155061220172E-3</c:v>
                  </c:pt>
                  <c:pt idx="25">
                    <c:v>1.8015932394305494E-4</c:v>
                  </c:pt>
                  <c:pt idx="26">
                    <c:v>1.1190420873056508E-3</c:v>
                  </c:pt>
                  <c:pt idx="27">
                    <c:v>1.3037954180430968E-3</c:v>
                  </c:pt>
                  <c:pt idx="28">
                    <c:v>1.7355663844715759E-3</c:v>
                  </c:pt>
                  <c:pt idx="29">
                    <c:v>1.3016847432822556E-3</c:v>
                  </c:pt>
                  <c:pt idx="30">
                    <c:v>1.1721820260641408E-3</c:v>
                  </c:pt>
                  <c:pt idx="31">
                    <c:v>5.9552661411810736E-4</c:v>
                  </c:pt>
                  <c:pt idx="32">
                    <c:v>4.1559374655849229E-4</c:v>
                  </c:pt>
                  <c:pt idx="33">
                    <c:v>1.8715808216929466E-4</c:v>
                  </c:pt>
                  <c:pt idx="34">
                    <c:v>9.1384651032297372E-5</c:v>
                  </c:pt>
                  <c:pt idx="35">
                    <c:v>4.9216101231722296E-5</c:v>
                  </c:pt>
                  <c:pt idx="36">
                    <c:v>2.7599827130868088E-5</c:v>
                  </c:pt>
                  <c:pt idx="37">
                    <c:v>1.4840626266818756E-5</c:v>
                  </c:pt>
                  <c:pt idx="38">
                    <c:v>4.1134000281757017E-6</c:v>
                  </c:pt>
                  <c:pt idx="39">
                    <c:v>5.0355640033850196E-7</c:v>
                  </c:pt>
                  <c:pt idx="40">
                    <c:v>2.6250714754164162E-8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Sheet1!$L$39:$L$79</c:f>
              <c:numCache>
                <c:formatCode>0.00%</c:formatCode>
                <c:ptCount val="41"/>
                <c:pt idx="0">
                  <c:v>6.3544124271016234E-4</c:v>
                </c:pt>
                <c:pt idx="1">
                  <c:v>8.6233531992866656E-5</c:v>
                </c:pt>
                <c:pt idx="2">
                  <c:v>1.659129017582749E-4</c:v>
                </c:pt>
                <c:pt idx="3">
                  <c:v>1.8569823504019267E-4</c:v>
                </c:pt>
                <c:pt idx="4">
                  <c:v>2.6592233516615062E-4</c:v>
                </c:pt>
                <c:pt idx="5">
                  <c:v>1.6658618902860761E-4</c:v>
                </c:pt>
                <c:pt idx="6">
                  <c:v>2.3048727634402297E-4</c:v>
                </c:pt>
                <c:pt idx="7">
                  <c:v>2.4876283426633091E-4</c:v>
                </c:pt>
                <c:pt idx="8">
                  <c:v>2.3315735911789626E-4</c:v>
                </c:pt>
                <c:pt idx="9">
                  <c:v>2.4980376478596188E-4</c:v>
                </c:pt>
                <c:pt idx="10">
                  <c:v>2.8856800383607496E-4</c:v>
                </c:pt>
                <c:pt idx="11">
                  <c:v>2.5949779565397941E-4</c:v>
                </c:pt>
                <c:pt idx="12">
                  <c:v>4.8219820756431191E-4</c:v>
                </c:pt>
                <c:pt idx="13">
                  <c:v>2.0217391699320908E-3</c:v>
                </c:pt>
                <c:pt idx="14">
                  <c:v>2.5811965864983525E-3</c:v>
                </c:pt>
                <c:pt idx="15">
                  <c:v>5.9196961949374641E-3</c:v>
                </c:pt>
                <c:pt idx="16">
                  <c:v>1.3339393749166437E-2</c:v>
                </c:pt>
                <c:pt idx="17">
                  <c:v>5.4075928476878532E-2</c:v>
                </c:pt>
                <c:pt idx="18">
                  <c:v>0.16121372967648717</c:v>
                </c:pt>
                <c:pt idx="19">
                  <c:v>0.20891265042592452</c:v>
                </c:pt>
                <c:pt idx="20">
                  <c:v>0.17590002228786059</c:v>
                </c:pt>
                <c:pt idx="21">
                  <c:v>0.15002683800339586</c:v>
                </c:pt>
                <c:pt idx="22">
                  <c:v>0.11625743728270438</c:v>
                </c:pt>
                <c:pt idx="23">
                  <c:v>5.521989993380267E-2</c:v>
                </c:pt>
                <c:pt idx="24">
                  <c:v>2.0081402421312664E-2</c:v>
                </c:pt>
                <c:pt idx="25">
                  <c:v>8.3572129068079561E-3</c:v>
                </c:pt>
                <c:pt idx="26">
                  <c:v>5.7325211114705515E-3</c:v>
                </c:pt>
                <c:pt idx="27">
                  <c:v>3.8914106404841962E-3</c:v>
                </c:pt>
                <c:pt idx="28">
                  <c:v>3.9085171255826582E-3</c:v>
                </c:pt>
                <c:pt idx="29">
                  <c:v>2.9300828377424974E-3</c:v>
                </c:pt>
                <c:pt idx="30">
                  <c:v>2.633056040047797E-3</c:v>
                </c:pt>
                <c:pt idx="31">
                  <c:v>1.4523555204708806E-3</c:v>
                </c:pt>
                <c:pt idx="32">
                  <c:v>1.054866044552715E-3</c:v>
                </c:pt>
                <c:pt idx="33">
                  <c:v>4.7607919849264828E-4</c:v>
                </c:pt>
                <c:pt idx="34">
                  <c:v>2.3881939325580369E-4</c:v>
                </c:pt>
                <c:pt idx="35">
                  <c:v>1.2907377674039884E-4</c:v>
                </c:pt>
                <c:pt idx="36">
                  <c:v>7.781059721169896E-5</c:v>
                </c:pt>
                <c:pt idx="37">
                  <c:v>4.6222320177406105E-5</c:v>
                </c:pt>
                <c:pt idx="38">
                  <c:v>1.8183250984036585E-5</c:v>
                </c:pt>
                <c:pt idx="39">
                  <c:v>5.5224067195984696E-6</c:v>
                </c:pt>
                <c:pt idx="40">
                  <c:v>6.2943093621934792E-8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452288"/>
        <c:axId val="83453824"/>
      </c:scatterChart>
      <c:valAx>
        <c:axId val="83452288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3453824"/>
        <c:crosses val="autoZero"/>
        <c:crossBetween val="midCat"/>
      </c:valAx>
      <c:valAx>
        <c:axId val="83453824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34522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'reads length '!$Y$2</c:f>
              <c:strCache>
                <c:ptCount val="1"/>
                <c:pt idx="0">
                  <c:v>∆exp5_down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'!$Y$3:$Y$40</c:f>
              <c:numCache>
                <c:formatCode>0.00%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8.1749437972613941E-4</c:v>
                </c:pt>
                <c:pt idx="6">
                  <c:v>2.1459227467811159E-3</c:v>
                </c:pt>
                <c:pt idx="7">
                  <c:v>6.9487022276721851E-3</c:v>
                </c:pt>
                <c:pt idx="8">
                  <c:v>1.8495810341303903E-2</c:v>
                </c:pt>
                <c:pt idx="9">
                  <c:v>4.1283466176170042E-2</c:v>
                </c:pt>
                <c:pt idx="10">
                  <c:v>6.172082566932352E-2</c:v>
                </c:pt>
                <c:pt idx="11">
                  <c:v>7.4800735744941754E-2</c:v>
                </c:pt>
                <c:pt idx="12">
                  <c:v>7.6026977314530966E-2</c:v>
                </c:pt>
                <c:pt idx="13">
                  <c:v>5.518087063151441E-2</c:v>
                </c:pt>
                <c:pt idx="14">
                  <c:v>4.2714081340690782E-2</c:v>
                </c:pt>
                <c:pt idx="15">
                  <c:v>3.4641324340895153E-2</c:v>
                </c:pt>
                <c:pt idx="16">
                  <c:v>5.8348661352953198E-2</c:v>
                </c:pt>
                <c:pt idx="17">
                  <c:v>9.8814633149397105E-2</c:v>
                </c:pt>
                <c:pt idx="18">
                  <c:v>0.10913549969343961</c:v>
                </c:pt>
                <c:pt idx="19">
                  <c:v>9.2683425301451058E-2</c:v>
                </c:pt>
                <c:pt idx="20">
                  <c:v>8.2158185162477013E-2</c:v>
                </c:pt>
                <c:pt idx="21">
                  <c:v>7.1837318618434495E-2</c:v>
                </c:pt>
                <c:pt idx="22">
                  <c:v>4.5779685264663805E-2</c:v>
                </c:pt>
                <c:pt idx="23">
                  <c:v>1.5021459227467811E-2</c:v>
                </c:pt>
                <c:pt idx="24">
                  <c:v>5.3137134682199058E-3</c:v>
                </c:pt>
                <c:pt idx="25">
                  <c:v>2.6568567341099529E-3</c:v>
                </c:pt>
                <c:pt idx="26">
                  <c:v>2.1459227467811159E-3</c:v>
                </c:pt>
                <c:pt idx="27">
                  <c:v>1.0218679746576743E-3</c:v>
                </c:pt>
                <c:pt idx="28">
                  <c:v>2.0437359493153485E-4</c:v>
                </c:pt>
                <c:pt idx="29">
                  <c:v>0</c:v>
                </c:pt>
                <c:pt idx="30">
                  <c:v>0</c:v>
                </c:pt>
                <c:pt idx="31">
                  <c:v>1.0218679746576743E-4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'reads length '!$AC$2</c:f>
              <c:strCache>
                <c:ptCount val="1"/>
                <c:pt idx="0">
                  <c:v>WT (control)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'!$AC$3:$AC$40</c:f>
              <c:numCache>
                <c:formatCode>0.00%</c:formatCode>
                <c:ptCount val="38"/>
                <c:pt idx="0">
                  <c:v>8.7937502816748133E-6</c:v>
                </c:pt>
                <c:pt idx="1">
                  <c:v>3.5175001126699253E-5</c:v>
                </c:pt>
                <c:pt idx="2">
                  <c:v>1.2970781665470351E-4</c:v>
                </c:pt>
                <c:pt idx="3">
                  <c:v>3.7483360575638893E-4</c:v>
                </c:pt>
                <c:pt idx="4">
                  <c:v>7.535144772610106E-4</c:v>
                </c:pt>
                <c:pt idx="5">
                  <c:v>1.4394269992316462E-3</c:v>
                </c:pt>
                <c:pt idx="6">
                  <c:v>2.128087568165305E-3</c:v>
                </c:pt>
                <c:pt idx="7">
                  <c:v>2.9937223615176694E-3</c:v>
                </c:pt>
                <c:pt idx="8">
                  <c:v>4.618917335449696E-3</c:v>
                </c:pt>
                <c:pt idx="9">
                  <c:v>6.972344754582918E-3</c:v>
                </c:pt>
                <c:pt idx="10">
                  <c:v>9.8391073464089065E-3</c:v>
                </c:pt>
                <c:pt idx="11">
                  <c:v>1.2612985950884706E-2</c:v>
                </c:pt>
                <c:pt idx="12">
                  <c:v>1.5498435262059254E-2</c:v>
                </c:pt>
                <c:pt idx="13">
                  <c:v>1.9477607264517107E-2</c:v>
                </c:pt>
                <c:pt idx="14">
                  <c:v>2.6873700860798232E-2</c:v>
                </c:pt>
                <c:pt idx="15">
                  <c:v>3.896620671688631E-2</c:v>
                </c:pt>
                <c:pt idx="16">
                  <c:v>7.0839704222209282E-2</c:v>
                </c:pt>
                <c:pt idx="17">
                  <c:v>0.1272406200913011</c:v>
                </c:pt>
                <c:pt idx="18">
                  <c:v>0.14700732189632829</c:v>
                </c:pt>
                <c:pt idx="19">
                  <c:v>0.12927802210968664</c:v>
                </c:pt>
                <c:pt idx="20">
                  <c:v>0.11663425803281607</c:v>
                </c:pt>
                <c:pt idx="21">
                  <c:v>0.10529196899763338</c:v>
                </c:pt>
                <c:pt idx="22">
                  <c:v>7.1564089401662243E-2</c:v>
                </c:pt>
                <c:pt idx="23">
                  <c:v>3.4097217107801482E-2</c:v>
                </c:pt>
                <c:pt idx="24" formatCode="General">
                  <c:v>1.7826031039740058E-2</c:v>
                </c:pt>
                <c:pt idx="25" formatCode="General">
                  <c:v>1.2681687124960291E-2</c:v>
                </c:pt>
                <c:pt idx="26" formatCode="General">
                  <c:v>9.4791131942528438E-3</c:v>
                </c:pt>
                <c:pt idx="27" formatCode="General">
                  <c:v>6.6085033366786224E-3</c:v>
                </c:pt>
                <c:pt idx="28" formatCode="General">
                  <c:v>3.8346247322028236E-3</c:v>
                </c:pt>
                <c:pt idx="29" formatCode="General">
                  <c:v>1.9219840459385514E-3</c:v>
                </c:pt>
                <c:pt idx="30" formatCode="General">
                  <c:v>1.0354640956672092E-3</c:v>
                </c:pt>
                <c:pt idx="31" formatCode="General">
                  <c:v>6.9470627225231034E-4</c:v>
                </c:pt>
                <c:pt idx="32" formatCode="General">
                  <c:v>4.3529063894290327E-4</c:v>
                </c:pt>
                <c:pt idx="33" formatCode="General">
                  <c:v>2.9129297808047822E-4</c:v>
                </c:pt>
                <c:pt idx="34" formatCode="General">
                  <c:v>2.0280586587112539E-4</c:v>
                </c:pt>
                <c:pt idx="35" formatCode="General">
                  <c:v>1.4179922329200637E-4</c:v>
                </c:pt>
                <c:pt idx="36" formatCode="General">
                  <c:v>9.7830471883632298E-5</c:v>
                </c:pt>
                <c:pt idx="37" formatCode="General">
                  <c:v>5.276250169004888E-5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364672"/>
        <c:axId val="84538496"/>
      </c:lineChart>
      <c:catAx>
        <c:axId val="84364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4538496"/>
        <c:crosses val="autoZero"/>
        <c:auto val="1"/>
        <c:lblAlgn val="ctr"/>
        <c:lblOffset val="100"/>
        <c:noMultiLvlLbl val="0"/>
      </c:catAx>
      <c:valAx>
        <c:axId val="84538496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43646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'reads length '!$Z$2</c:f>
              <c:strCache>
                <c:ptCount val="1"/>
                <c:pt idx="0">
                  <c:v>∆exp5_up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'!$Z$3:$Z$40</c:f>
              <c:numCache>
                <c:formatCode>0.00%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4.7687172150691462E-4</c:v>
                </c:pt>
                <c:pt idx="13">
                  <c:v>4.7687172150691462E-4</c:v>
                </c:pt>
                <c:pt idx="14">
                  <c:v>9.5374344301382924E-4</c:v>
                </c:pt>
                <c:pt idx="15">
                  <c:v>1.1921793037672867E-2</c:v>
                </c:pt>
                <c:pt idx="16">
                  <c:v>6.1516452074391992E-2</c:v>
                </c:pt>
                <c:pt idx="17">
                  <c:v>0.15164520743919885</c:v>
                </c:pt>
                <c:pt idx="18">
                  <c:v>0.19837863614687648</c:v>
                </c:pt>
                <c:pt idx="19">
                  <c:v>0.19313304721030042</c:v>
                </c:pt>
                <c:pt idx="20">
                  <c:v>0.15975202670481639</c:v>
                </c:pt>
                <c:pt idx="21">
                  <c:v>0.12827849308536005</c:v>
                </c:pt>
                <c:pt idx="22">
                  <c:v>6.4377682403433473E-2</c:v>
                </c:pt>
                <c:pt idx="23">
                  <c:v>1.4306151645207439E-2</c:v>
                </c:pt>
                <c:pt idx="24">
                  <c:v>4.2918454935622317E-3</c:v>
                </c:pt>
                <c:pt idx="25">
                  <c:v>9.5374344301382924E-4</c:v>
                </c:pt>
                <c:pt idx="26">
                  <c:v>0</c:v>
                </c:pt>
                <c:pt idx="27">
                  <c:v>0</c:v>
                </c:pt>
                <c:pt idx="28">
                  <c:v>1.4306151645207439E-3</c:v>
                </c:pt>
                <c:pt idx="29">
                  <c:v>1.9074868860276585E-3</c:v>
                </c:pt>
                <c:pt idx="30">
                  <c:v>2.8612303290414878E-3</c:v>
                </c:pt>
                <c:pt idx="31">
                  <c:v>2.384358607534573E-3</c:v>
                </c:pt>
                <c:pt idx="32">
                  <c:v>9.5374344301382924E-4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'reads length '!$AC$2</c:f>
              <c:strCache>
                <c:ptCount val="1"/>
                <c:pt idx="0">
                  <c:v>WT (control)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'!$AC$3:$AC$40</c:f>
              <c:numCache>
                <c:formatCode>0.00%</c:formatCode>
                <c:ptCount val="38"/>
                <c:pt idx="0">
                  <c:v>8.7937502816748133E-6</c:v>
                </c:pt>
                <c:pt idx="1">
                  <c:v>3.5175001126699253E-5</c:v>
                </c:pt>
                <c:pt idx="2">
                  <c:v>1.2970781665470351E-4</c:v>
                </c:pt>
                <c:pt idx="3">
                  <c:v>3.7483360575638893E-4</c:v>
                </c:pt>
                <c:pt idx="4">
                  <c:v>7.535144772610106E-4</c:v>
                </c:pt>
                <c:pt idx="5">
                  <c:v>1.4394269992316462E-3</c:v>
                </c:pt>
                <c:pt idx="6">
                  <c:v>2.128087568165305E-3</c:v>
                </c:pt>
                <c:pt idx="7">
                  <c:v>2.9937223615176694E-3</c:v>
                </c:pt>
                <c:pt idx="8">
                  <c:v>4.618917335449696E-3</c:v>
                </c:pt>
                <c:pt idx="9">
                  <c:v>6.972344754582918E-3</c:v>
                </c:pt>
                <c:pt idx="10">
                  <c:v>9.8391073464089065E-3</c:v>
                </c:pt>
                <c:pt idx="11">
                  <c:v>1.2612985950884706E-2</c:v>
                </c:pt>
                <c:pt idx="12">
                  <c:v>1.5498435262059254E-2</c:v>
                </c:pt>
                <c:pt idx="13">
                  <c:v>1.9477607264517107E-2</c:v>
                </c:pt>
                <c:pt idx="14">
                  <c:v>2.6873700860798232E-2</c:v>
                </c:pt>
                <c:pt idx="15">
                  <c:v>3.896620671688631E-2</c:v>
                </c:pt>
                <c:pt idx="16">
                  <c:v>7.0839704222209282E-2</c:v>
                </c:pt>
                <c:pt idx="17">
                  <c:v>0.1272406200913011</c:v>
                </c:pt>
                <c:pt idx="18">
                  <c:v>0.14700732189632829</c:v>
                </c:pt>
                <c:pt idx="19">
                  <c:v>0.12927802210968664</c:v>
                </c:pt>
                <c:pt idx="20">
                  <c:v>0.11663425803281607</c:v>
                </c:pt>
                <c:pt idx="21">
                  <c:v>0.10529196899763338</c:v>
                </c:pt>
                <c:pt idx="22">
                  <c:v>7.1564089401662243E-2</c:v>
                </c:pt>
                <c:pt idx="23">
                  <c:v>3.4097217107801482E-2</c:v>
                </c:pt>
                <c:pt idx="24" formatCode="General">
                  <c:v>1.7826031039740058E-2</c:v>
                </c:pt>
                <c:pt idx="25" formatCode="General">
                  <c:v>1.2681687124960291E-2</c:v>
                </c:pt>
                <c:pt idx="26" formatCode="General">
                  <c:v>9.4791131942528438E-3</c:v>
                </c:pt>
                <c:pt idx="27" formatCode="General">
                  <c:v>6.6085033366786224E-3</c:v>
                </c:pt>
                <c:pt idx="28" formatCode="General">
                  <c:v>3.8346247322028236E-3</c:v>
                </c:pt>
                <c:pt idx="29" formatCode="General">
                  <c:v>1.9219840459385514E-3</c:v>
                </c:pt>
                <c:pt idx="30" formatCode="General">
                  <c:v>1.0354640956672092E-3</c:v>
                </c:pt>
                <c:pt idx="31" formatCode="General">
                  <c:v>6.9470627225231034E-4</c:v>
                </c:pt>
                <c:pt idx="32" formatCode="General">
                  <c:v>4.3529063894290327E-4</c:v>
                </c:pt>
                <c:pt idx="33" formatCode="General">
                  <c:v>2.9129297808047822E-4</c:v>
                </c:pt>
                <c:pt idx="34" formatCode="General">
                  <c:v>2.0280586587112539E-4</c:v>
                </c:pt>
                <c:pt idx="35" formatCode="General">
                  <c:v>1.4179922329200637E-4</c:v>
                </c:pt>
                <c:pt idx="36" formatCode="General">
                  <c:v>9.7830471883632298E-5</c:v>
                </c:pt>
                <c:pt idx="37" formatCode="General">
                  <c:v>5.276250169004888E-5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677376"/>
        <c:axId val="84678912"/>
      </c:lineChart>
      <c:catAx>
        <c:axId val="8467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4678912"/>
        <c:crosses val="autoZero"/>
        <c:auto val="1"/>
        <c:lblAlgn val="ctr"/>
        <c:lblOffset val="100"/>
        <c:noMultiLvlLbl val="0"/>
      </c:catAx>
      <c:valAx>
        <c:axId val="84678912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46773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'reads length '!$AA$2</c:f>
              <c:strCache>
                <c:ptCount val="1"/>
                <c:pt idx="0">
                  <c:v>∆rbp35_down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'!$AA$3:$AA$40</c:f>
              <c:numCache>
                <c:formatCode>0.00%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2.2958422297219735E-5</c:v>
                </c:pt>
                <c:pt idx="4">
                  <c:v>2.2958422297219735E-5</c:v>
                </c:pt>
                <c:pt idx="5">
                  <c:v>6.8875266891659212E-5</c:v>
                </c:pt>
                <c:pt idx="6">
                  <c:v>1.1479211148609868E-4</c:v>
                </c:pt>
                <c:pt idx="7">
                  <c:v>2.0662580067497762E-4</c:v>
                </c:pt>
                <c:pt idx="8">
                  <c:v>5.5100213513327369E-4</c:v>
                </c:pt>
                <c:pt idx="9">
                  <c:v>1.1708795371582065E-3</c:v>
                </c:pt>
                <c:pt idx="10">
                  <c:v>1.6989232499942603E-3</c:v>
                </c:pt>
                <c:pt idx="11">
                  <c:v>2.2499253851275339E-3</c:v>
                </c:pt>
                <c:pt idx="12">
                  <c:v>3.2371375439079826E-3</c:v>
                </c:pt>
                <c:pt idx="13">
                  <c:v>5.7855224188993731E-3</c:v>
                </c:pt>
                <c:pt idx="14">
                  <c:v>1.3315884932387447E-2</c:v>
                </c:pt>
                <c:pt idx="15">
                  <c:v>3.147599696948826E-2</c:v>
                </c:pt>
                <c:pt idx="16">
                  <c:v>7.74846752531166E-2</c:v>
                </c:pt>
                <c:pt idx="17">
                  <c:v>0.13593681842183805</c:v>
                </c:pt>
                <c:pt idx="18">
                  <c:v>0.16093854030351035</c:v>
                </c:pt>
                <c:pt idx="19">
                  <c:v>0.15816057120554675</c:v>
                </c:pt>
                <c:pt idx="20">
                  <c:v>0.14867874279679499</c:v>
                </c:pt>
                <c:pt idx="21">
                  <c:v>0.13389351883738548</c:v>
                </c:pt>
                <c:pt idx="22">
                  <c:v>8.3407948205799304E-2</c:v>
                </c:pt>
                <c:pt idx="23">
                  <c:v>2.7113896733016507E-2</c:v>
                </c:pt>
                <c:pt idx="24">
                  <c:v>7.714029891865831E-3</c:v>
                </c:pt>
                <c:pt idx="25">
                  <c:v>2.9386780540441261E-3</c:v>
                </c:pt>
                <c:pt idx="26">
                  <c:v>1.9514658952636775E-3</c:v>
                </c:pt>
                <c:pt idx="27">
                  <c:v>1.1938379594554262E-3</c:v>
                </c:pt>
                <c:pt idx="28">
                  <c:v>4.8212686824161444E-4</c:v>
                </c:pt>
                <c:pt idx="29">
                  <c:v>1.3775053378331842E-4</c:v>
                </c:pt>
                <c:pt idx="30">
                  <c:v>0</c:v>
                </c:pt>
                <c:pt idx="31">
                  <c:v>4.591684459443947E-5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'reads length '!$AB$2</c:f>
              <c:strCache>
                <c:ptCount val="1"/>
                <c:pt idx="0">
                  <c:v>∆rbp35_up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'!$AB$3:$AB$40</c:f>
              <c:numCache>
                <c:formatCode>0.00%</c:formatCode>
                <c:ptCount val="38"/>
                <c:pt idx="0">
                  <c:v>3.816502557056713E-4</c:v>
                </c:pt>
                <c:pt idx="1">
                  <c:v>2.5952217387985648E-3</c:v>
                </c:pt>
                <c:pt idx="2">
                  <c:v>4.8087932218914588E-3</c:v>
                </c:pt>
                <c:pt idx="3">
                  <c:v>6.7170445004198151E-3</c:v>
                </c:pt>
                <c:pt idx="4">
                  <c:v>2.900541943363102E-3</c:v>
                </c:pt>
                <c:pt idx="5">
                  <c:v>2.900541943363102E-3</c:v>
                </c:pt>
                <c:pt idx="6">
                  <c:v>1.2976108693992824E-3</c:v>
                </c:pt>
                <c:pt idx="7">
                  <c:v>7.6330051141134265E-5</c:v>
                </c:pt>
                <c:pt idx="8">
                  <c:v>1.5266010228226853E-4</c:v>
                </c:pt>
                <c:pt idx="9">
                  <c:v>5.3431035798793983E-4</c:v>
                </c:pt>
                <c:pt idx="10">
                  <c:v>9.1596061369361118E-4</c:v>
                </c:pt>
                <c:pt idx="11">
                  <c:v>1.6792611251049538E-3</c:v>
                </c:pt>
                <c:pt idx="12">
                  <c:v>3.6638424547744447E-3</c:v>
                </c:pt>
                <c:pt idx="13">
                  <c:v>5.6484237844439357E-3</c:v>
                </c:pt>
                <c:pt idx="14">
                  <c:v>1.3586749103121899E-2</c:v>
                </c:pt>
                <c:pt idx="15">
                  <c:v>5.3812686054499653E-2</c:v>
                </c:pt>
                <c:pt idx="16">
                  <c:v>0.15052286085031677</c:v>
                </c:pt>
                <c:pt idx="17">
                  <c:v>0.333714983589039</c:v>
                </c:pt>
                <c:pt idx="18">
                  <c:v>0.25677429203877566</c:v>
                </c:pt>
                <c:pt idx="19">
                  <c:v>5.9461109838943593E-2</c:v>
                </c:pt>
                <c:pt idx="20">
                  <c:v>2.0227463552400581E-2</c:v>
                </c:pt>
                <c:pt idx="21">
                  <c:v>1.7632241813602016E-2</c:v>
                </c:pt>
                <c:pt idx="22">
                  <c:v>1.144950767117014E-2</c:v>
                </c:pt>
                <c:pt idx="23">
                  <c:v>5.5720937333028015E-3</c:v>
                </c:pt>
                <c:pt idx="24">
                  <c:v>3.5111823524921764E-3</c:v>
                </c:pt>
                <c:pt idx="25">
                  <c:v>2.6715517899396995E-3</c:v>
                </c:pt>
                <c:pt idx="26">
                  <c:v>2.8242118922219678E-3</c:v>
                </c:pt>
                <c:pt idx="27">
                  <c:v>2.9768719945042362E-3</c:v>
                </c:pt>
                <c:pt idx="28">
                  <c:v>5.6484237844439357E-3</c:v>
                </c:pt>
                <c:pt idx="29">
                  <c:v>6.4880543469964125E-3</c:v>
                </c:pt>
                <c:pt idx="30">
                  <c:v>6.3353942447141442E-3</c:v>
                </c:pt>
                <c:pt idx="31">
                  <c:v>4.885123273032593E-3</c:v>
                </c:pt>
                <c:pt idx="32">
                  <c:v>2.7478818410808336E-3</c:v>
                </c:pt>
                <c:pt idx="33">
                  <c:v>2.2135714830928935E-3</c:v>
                </c:pt>
                <c:pt idx="34">
                  <c:v>1.0686207159758797E-3</c:v>
                </c:pt>
                <c:pt idx="35">
                  <c:v>1.1449507671170141E-3</c:v>
                </c:pt>
                <c:pt idx="36">
                  <c:v>3.0532020456453706E-4</c:v>
                </c:pt>
                <c:pt idx="37">
                  <c:v>1.5266010228226853E-4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'reads length '!$AC$2</c:f>
              <c:strCache>
                <c:ptCount val="1"/>
                <c:pt idx="0">
                  <c:v>WT (control)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'!$AC$3:$AC$40</c:f>
              <c:numCache>
                <c:formatCode>0.00%</c:formatCode>
                <c:ptCount val="38"/>
                <c:pt idx="0">
                  <c:v>8.7937502816748133E-6</c:v>
                </c:pt>
                <c:pt idx="1">
                  <c:v>3.5175001126699253E-5</c:v>
                </c:pt>
                <c:pt idx="2">
                  <c:v>1.2970781665470351E-4</c:v>
                </c:pt>
                <c:pt idx="3">
                  <c:v>3.7483360575638893E-4</c:v>
                </c:pt>
                <c:pt idx="4">
                  <c:v>7.535144772610106E-4</c:v>
                </c:pt>
                <c:pt idx="5">
                  <c:v>1.4394269992316462E-3</c:v>
                </c:pt>
                <c:pt idx="6">
                  <c:v>2.128087568165305E-3</c:v>
                </c:pt>
                <c:pt idx="7">
                  <c:v>2.9937223615176694E-3</c:v>
                </c:pt>
                <c:pt idx="8">
                  <c:v>4.618917335449696E-3</c:v>
                </c:pt>
                <c:pt idx="9">
                  <c:v>6.972344754582918E-3</c:v>
                </c:pt>
                <c:pt idx="10">
                  <c:v>9.8391073464089065E-3</c:v>
                </c:pt>
                <c:pt idx="11">
                  <c:v>1.2612985950884706E-2</c:v>
                </c:pt>
                <c:pt idx="12">
                  <c:v>1.5498435262059254E-2</c:v>
                </c:pt>
                <c:pt idx="13">
                  <c:v>1.9477607264517107E-2</c:v>
                </c:pt>
                <c:pt idx="14">
                  <c:v>2.6873700860798232E-2</c:v>
                </c:pt>
                <c:pt idx="15">
                  <c:v>3.896620671688631E-2</c:v>
                </c:pt>
                <c:pt idx="16">
                  <c:v>7.0839704222209282E-2</c:v>
                </c:pt>
                <c:pt idx="17">
                  <c:v>0.1272406200913011</c:v>
                </c:pt>
                <c:pt idx="18">
                  <c:v>0.14700732189632829</c:v>
                </c:pt>
                <c:pt idx="19">
                  <c:v>0.12927802210968664</c:v>
                </c:pt>
                <c:pt idx="20">
                  <c:v>0.11663425803281607</c:v>
                </c:pt>
                <c:pt idx="21">
                  <c:v>0.10529196899763338</c:v>
                </c:pt>
                <c:pt idx="22">
                  <c:v>7.1564089401662243E-2</c:v>
                </c:pt>
                <c:pt idx="23">
                  <c:v>3.4097217107801482E-2</c:v>
                </c:pt>
                <c:pt idx="24" formatCode="General">
                  <c:v>1.7826031039740058E-2</c:v>
                </c:pt>
                <c:pt idx="25" formatCode="General">
                  <c:v>1.2681687124960291E-2</c:v>
                </c:pt>
                <c:pt idx="26" formatCode="General">
                  <c:v>9.4791131942528438E-3</c:v>
                </c:pt>
                <c:pt idx="27" formatCode="General">
                  <c:v>6.6085033366786224E-3</c:v>
                </c:pt>
                <c:pt idx="28" formatCode="General">
                  <c:v>3.8346247322028236E-3</c:v>
                </c:pt>
                <c:pt idx="29" formatCode="General">
                  <c:v>1.9219840459385514E-3</c:v>
                </c:pt>
                <c:pt idx="30" formatCode="General">
                  <c:v>1.0354640956672092E-3</c:v>
                </c:pt>
                <c:pt idx="31" formatCode="General">
                  <c:v>6.9470627225231034E-4</c:v>
                </c:pt>
                <c:pt idx="32" formatCode="General">
                  <c:v>4.3529063894290327E-4</c:v>
                </c:pt>
                <c:pt idx="33" formatCode="General">
                  <c:v>2.9129297808047822E-4</c:v>
                </c:pt>
                <c:pt idx="34" formatCode="General">
                  <c:v>2.0280586587112539E-4</c:v>
                </c:pt>
                <c:pt idx="35" formatCode="General">
                  <c:v>1.4179922329200637E-4</c:v>
                </c:pt>
                <c:pt idx="36" formatCode="General">
                  <c:v>9.7830471883632298E-5</c:v>
                </c:pt>
                <c:pt idx="37" formatCode="General">
                  <c:v>5.276250169004888E-5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19040"/>
        <c:axId val="84920576"/>
      </c:lineChart>
      <c:catAx>
        <c:axId val="84919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4920576"/>
        <c:crosses val="autoZero"/>
        <c:auto val="1"/>
        <c:lblAlgn val="ctr"/>
        <c:lblOffset val="100"/>
        <c:noMultiLvlLbl val="0"/>
      </c:catAx>
      <c:valAx>
        <c:axId val="84920576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491904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'length&amp;nucleotide'!$B$4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'length&amp;nucleotide'!$B$5:$B$25</c:f>
              <c:numCache>
                <c:formatCode>0.00%</c:formatCode>
                <c:ptCount val="21"/>
                <c:pt idx="0">
                  <c:v>0.2432</c:v>
                </c:pt>
                <c:pt idx="1">
                  <c:v>0.2208</c:v>
                </c:pt>
                <c:pt idx="2">
                  <c:v>0.21659999999999999</c:v>
                </c:pt>
                <c:pt idx="3">
                  <c:v>0.2185</c:v>
                </c:pt>
                <c:pt idx="4">
                  <c:v>0.21310000000000001</c:v>
                </c:pt>
                <c:pt idx="5">
                  <c:v>0.2077</c:v>
                </c:pt>
                <c:pt idx="6">
                  <c:v>0.2195</c:v>
                </c:pt>
                <c:pt idx="7">
                  <c:v>0.20480000000000001</c:v>
                </c:pt>
                <c:pt idx="8">
                  <c:v>0.20810000000000001</c:v>
                </c:pt>
                <c:pt idx="9">
                  <c:v>0.21099999999999999</c:v>
                </c:pt>
                <c:pt idx="10">
                  <c:v>0.2346</c:v>
                </c:pt>
                <c:pt idx="11">
                  <c:v>0.26400000000000001</c:v>
                </c:pt>
                <c:pt idx="12">
                  <c:v>0.26769999999999999</c:v>
                </c:pt>
                <c:pt idx="13">
                  <c:v>0.27779999999999999</c:v>
                </c:pt>
                <c:pt idx="14">
                  <c:v>0.27860000000000001</c:v>
                </c:pt>
                <c:pt idx="15">
                  <c:v>0.2591</c:v>
                </c:pt>
                <c:pt idx="16">
                  <c:v>0.24690000000000001</c:v>
                </c:pt>
                <c:pt idx="17">
                  <c:v>0.23580000000000001</c:v>
                </c:pt>
                <c:pt idx="18">
                  <c:v>0.2301</c:v>
                </c:pt>
                <c:pt idx="19">
                  <c:v>0.22439999999999999</c:v>
                </c:pt>
                <c:pt idx="20">
                  <c:v>0.21870000000000001</c:v>
                </c:pt>
              </c:numCache>
            </c:numRef>
          </c:val>
        </c:ser>
        <c:ser>
          <c:idx val="1"/>
          <c:order val="1"/>
          <c:tx>
            <c:strRef>
              <c:f>'length&amp;nucleotide'!$C$4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'length&amp;nucleotide'!$C$5:$C$25</c:f>
              <c:numCache>
                <c:formatCode>0.00%</c:formatCode>
                <c:ptCount val="21"/>
                <c:pt idx="0">
                  <c:v>0.28949999999999998</c:v>
                </c:pt>
                <c:pt idx="1">
                  <c:v>0.28199999999999997</c:v>
                </c:pt>
                <c:pt idx="2">
                  <c:v>0.29420000000000002</c:v>
                </c:pt>
                <c:pt idx="3">
                  <c:v>0.29089999999999999</c:v>
                </c:pt>
                <c:pt idx="4">
                  <c:v>0.27550000000000002</c:v>
                </c:pt>
                <c:pt idx="5">
                  <c:v>0.24790000000000001</c:v>
                </c:pt>
                <c:pt idx="6">
                  <c:v>0.22919999999999999</c:v>
                </c:pt>
                <c:pt idx="7">
                  <c:v>0.2208</c:v>
                </c:pt>
                <c:pt idx="8">
                  <c:v>0.18729999999999999</c:v>
                </c:pt>
                <c:pt idx="9">
                  <c:v>0.15590000000000001</c:v>
                </c:pt>
                <c:pt idx="10">
                  <c:v>0.151</c:v>
                </c:pt>
                <c:pt idx="11">
                  <c:v>0.1648</c:v>
                </c:pt>
                <c:pt idx="12">
                  <c:v>0.1686</c:v>
                </c:pt>
                <c:pt idx="13">
                  <c:v>0.1802</c:v>
                </c:pt>
                <c:pt idx="14">
                  <c:v>0.18959999999999999</c:v>
                </c:pt>
                <c:pt idx="15">
                  <c:v>0.19409999999999999</c:v>
                </c:pt>
                <c:pt idx="16">
                  <c:v>0.22850000000000001</c:v>
                </c:pt>
                <c:pt idx="17">
                  <c:v>0.27110000000000001</c:v>
                </c:pt>
                <c:pt idx="18">
                  <c:v>0.26129999999999998</c:v>
                </c:pt>
                <c:pt idx="19">
                  <c:v>0.25530000000000003</c:v>
                </c:pt>
                <c:pt idx="20">
                  <c:v>0.25209999999999999</c:v>
                </c:pt>
              </c:numCache>
            </c:numRef>
          </c:val>
        </c:ser>
        <c:ser>
          <c:idx val="2"/>
          <c:order val="2"/>
          <c:tx>
            <c:strRef>
              <c:f>'length&amp;nucleotide'!$D$4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'length&amp;nucleotide'!$D$5:$D$25</c:f>
              <c:numCache>
                <c:formatCode>0.00%</c:formatCode>
                <c:ptCount val="21"/>
                <c:pt idx="0">
                  <c:v>0.2457</c:v>
                </c:pt>
                <c:pt idx="1">
                  <c:v>0.26119999999999999</c:v>
                </c:pt>
                <c:pt idx="2">
                  <c:v>0.25419999999999998</c:v>
                </c:pt>
                <c:pt idx="3">
                  <c:v>0.25359999999999999</c:v>
                </c:pt>
                <c:pt idx="4">
                  <c:v>0.2475</c:v>
                </c:pt>
                <c:pt idx="5">
                  <c:v>0.24540000000000001</c:v>
                </c:pt>
                <c:pt idx="6">
                  <c:v>0.2319</c:v>
                </c:pt>
                <c:pt idx="7">
                  <c:v>0.22839999999999999</c:v>
                </c:pt>
                <c:pt idx="8">
                  <c:v>0.20630000000000001</c:v>
                </c:pt>
                <c:pt idx="9">
                  <c:v>0.1716</c:v>
                </c:pt>
                <c:pt idx="10">
                  <c:v>0.16719999999999999</c:v>
                </c:pt>
                <c:pt idx="11">
                  <c:v>0.18049999999999999</c:v>
                </c:pt>
                <c:pt idx="12">
                  <c:v>0.1847</c:v>
                </c:pt>
                <c:pt idx="13">
                  <c:v>0.19109999999999999</c:v>
                </c:pt>
                <c:pt idx="14">
                  <c:v>0.19400000000000001</c:v>
                </c:pt>
                <c:pt idx="15">
                  <c:v>0.2001</c:v>
                </c:pt>
                <c:pt idx="16">
                  <c:v>0.2195</c:v>
                </c:pt>
                <c:pt idx="17">
                  <c:v>0.22220000000000001</c:v>
                </c:pt>
                <c:pt idx="18">
                  <c:v>0.2291</c:v>
                </c:pt>
                <c:pt idx="19">
                  <c:v>0.24329999999999999</c:v>
                </c:pt>
                <c:pt idx="20">
                  <c:v>0.27150000000000002</c:v>
                </c:pt>
              </c:numCache>
            </c:numRef>
          </c:val>
        </c:ser>
        <c:ser>
          <c:idx val="3"/>
          <c:order val="3"/>
          <c:tx>
            <c:strRef>
              <c:f>'length&amp;nucleotide'!$E$4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'length&amp;nucleotide'!$E$5:$E$25</c:f>
              <c:numCache>
                <c:formatCode>0.00%</c:formatCode>
                <c:ptCount val="21"/>
                <c:pt idx="0">
                  <c:v>0.22159999999999999</c:v>
                </c:pt>
                <c:pt idx="1">
                  <c:v>0.2359</c:v>
                </c:pt>
                <c:pt idx="2">
                  <c:v>0.2351</c:v>
                </c:pt>
                <c:pt idx="3">
                  <c:v>0.23710000000000001</c:v>
                </c:pt>
                <c:pt idx="4">
                  <c:v>0.26390000000000002</c:v>
                </c:pt>
                <c:pt idx="5">
                  <c:v>0.2989</c:v>
                </c:pt>
                <c:pt idx="6">
                  <c:v>0.31929999999999997</c:v>
                </c:pt>
                <c:pt idx="7">
                  <c:v>0.34589999999999999</c:v>
                </c:pt>
                <c:pt idx="8">
                  <c:v>0.39839999999999998</c:v>
                </c:pt>
                <c:pt idx="9">
                  <c:v>0.46160000000000001</c:v>
                </c:pt>
                <c:pt idx="10">
                  <c:v>0.4471</c:v>
                </c:pt>
                <c:pt idx="11">
                  <c:v>0.39069999999999999</c:v>
                </c:pt>
                <c:pt idx="12">
                  <c:v>0.37890000000000001</c:v>
                </c:pt>
                <c:pt idx="13">
                  <c:v>0.35089999999999999</c:v>
                </c:pt>
                <c:pt idx="14">
                  <c:v>0.33789999999999998</c:v>
                </c:pt>
                <c:pt idx="15">
                  <c:v>0.34670000000000001</c:v>
                </c:pt>
                <c:pt idx="16">
                  <c:v>0.30509999999999998</c:v>
                </c:pt>
                <c:pt idx="17">
                  <c:v>0.27079999999999999</c:v>
                </c:pt>
                <c:pt idx="18">
                  <c:v>0.27950000000000003</c:v>
                </c:pt>
                <c:pt idx="19">
                  <c:v>0.27689999999999998</c:v>
                </c:pt>
                <c:pt idx="20">
                  <c:v>0.25769999999999998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325440"/>
        <c:axId val="99326976"/>
      </c:barChart>
      <c:catAx>
        <c:axId val="99325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99326976"/>
        <c:crosses val="autoZero"/>
        <c:auto val="1"/>
        <c:lblAlgn val="ctr"/>
        <c:lblOffset val="100"/>
        <c:noMultiLvlLbl val="0"/>
      </c:catAx>
      <c:valAx>
        <c:axId val="99326976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932544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'length&amp;nucleotide'!$B$4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'length&amp;nucleotide'!$B$5:$B$25</c:f>
              <c:numCache>
                <c:formatCode>0.00%</c:formatCode>
                <c:ptCount val="21"/>
                <c:pt idx="0">
                  <c:v>0.2432</c:v>
                </c:pt>
                <c:pt idx="1">
                  <c:v>0.2208</c:v>
                </c:pt>
                <c:pt idx="2">
                  <c:v>0.21659999999999999</c:v>
                </c:pt>
                <c:pt idx="3">
                  <c:v>0.2185</c:v>
                </c:pt>
                <c:pt idx="4">
                  <c:v>0.21310000000000001</c:v>
                </c:pt>
                <c:pt idx="5">
                  <c:v>0.2077</c:v>
                </c:pt>
                <c:pt idx="6">
                  <c:v>0.2195</c:v>
                </c:pt>
                <c:pt idx="7">
                  <c:v>0.20480000000000001</c:v>
                </c:pt>
                <c:pt idx="8">
                  <c:v>0.20810000000000001</c:v>
                </c:pt>
                <c:pt idx="9">
                  <c:v>0.21099999999999999</c:v>
                </c:pt>
                <c:pt idx="10">
                  <c:v>0.2346</c:v>
                </c:pt>
                <c:pt idx="11">
                  <c:v>0.26400000000000001</c:v>
                </c:pt>
                <c:pt idx="12">
                  <c:v>0.26769999999999999</c:v>
                </c:pt>
                <c:pt idx="13">
                  <c:v>0.27779999999999999</c:v>
                </c:pt>
                <c:pt idx="14">
                  <c:v>0.27860000000000001</c:v>
                </c:pt>
                <c:pt idx="15">
                  <c:v>0.2591</c:v>
                </c:pt>
                <c:pt idx="16">
                  <c:v>0.24690000000000001</c:v>
                </c:pt>
                <c:pt idx="17">
                  <c:v>0.23580000000000001</c:v>
                </c:pt>
                <c:pt idx="18">
                  <c:v>0.2301</c:v>
                </c:pt>
                <c:pt idx="19">
                  <c:v>0.22439999999999999</c:v>
                </c:pt>
                <c:pt idx="20">
                  <c:v>0.21870000000000001</c:v>
                </c:pt>
              </c:numCache>
            </c:numRef>
          </c:val>
        </c:ser>
        <c:ser>
          <c:idx val="1"/>
          <c:order val="1"/>
          <c:tx>
            <c:strRef>
              <c:f>'length&amp;nucleotide'!$C$4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'length&amp;nucleotide'!$C$5:$C$25</c:f>
              <c:numCache>
                <c:formatCode>0.00%</c:formatCode>
                <c:ptCount val="21"/>
                <c:pt idx="0">
                  <c:v>0.28949999999999998</c:v>
                </c:pt>
                <c:pt idx="1">
                  <c:v>0.28199999999999997</c:v>
                </c:pt>
                <c:pt idx="2">
                  <c:v>0.29420000000000002</c:v>
                </c:pt>
                <c:pt idx="3">
                  <c:v>0.29089999999999999</c:v>
                </c:pt>
                <c:pt idx="4">
                  <c:v>0.27550000000000002</c:v>
                </c:pt>
                <c:pt idx="5">
                  <c:v>0.24790000000000001</c:v>
                </c:pt>
                <c:pt idx="6">
                  <c:v>0.22919999999999999</c:v>
                </c:pt>
                <c:pt idx="7">
                  <c:v>0.2208</c:v>
                </c:pt>
                <c:pt idx="8">
                  <c:v>0.18729999999999999</c:v>
                </c:pt>
                <c:pt idx="9">
                  <c:v>0.15590000000000001</c:v>
                </c:pt>
                <c:pt idx="10">
                  <c:v>0.151</c:v>
                </c:pt>
                <c:pt idx="11">
                  <c:v>0.1648</c:v>
                </c:pt>
                <c:pt idx="12">
                  <c:v>0.1686</c:v>
                </c:pt>
                <c:pt idx="13">
                  <c:v>0.1802</c:v>
                </c:pt>
                <c:pt idx="14">
                  <c:v>0.18959999999999999</c:v>
                </c:pt>
                <c:pt idx="15">
                  <c:v>0.19409999999999999</c:v>
                </c:pt>
                <c:pt idx="16">
                  <c:v>0.22850000000000001</c:v>
                </c:pt>
                <c:pt idx="17">
                  <c:v>0.27110000000000001</c:v>
                </c:pt>
                <c:pt idx="18">
                  <c:v>0.26129999999999998</c:v>
                </c:pt>
                <c:pt idx="19">
                  <c:v>0.25530000000000003</c:v>
                </c:pt>
                <c:pt idx="20">
                  <c:v>0.25209999999999999</c:v>
                </c:pt>
              </c:numCache>
            </c:numRef>
          </c:val>
        </c:ser>
        <c:ser>
          <c:idx val="2"/>
          <c:order val="2"/>
          <c:tx>
            <c:strRef>
              <c:f>'length&amp;nucleotide'!$D$4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'length&amp;nucleotide'!$D$5:$D$25</c:f>
              <c:numCache>
                <c:formatCode>0.00%</c:formatCode>
                <c:ptCount val="21"/>
                <c:pt idx="0">
                  <c:v>0.2457</c:v>
                </c:pt>
                <c:pt idx="1">
                  <c:v>0.26119999999999999</c:v>
                </c:pt>
                <c:pt idx="2">
                  <c:v>0.25419999999999998</c:v>
                </c:pt>
                <c:pt idx="3">
                  <c:v>0.25359999999999999</c:v>
                </c:pt>
                <c:pt idx="4">
                  <c:v>0.2475</c:v>
                </c:pt>
                <c:pt idx="5">
                  <c:v>0.24540000000000001</c:v>
                </c:pt>
                <c:pt idx="6">
                  <c:v>0.2319</c:v>
                </c:pt>
                <c:pt idx="7">
                  <c:v>0.22839999999999999</c:v>
                </c:pt>
                <c:pt idx="8">
                  <c:v>0.20630000000000001</c:v>
                </c:pt>
                <c:pt idx="9">
                  <c:v>0.1716</c:v>
                </c:pt>
                <c:pt idx="10">
                  <c:v>0.16719999999999999</c:v>
                </c:pt>
                <c:pt idx="11">
                  <c:v>0.18049999999999999</c:v>
                </c:pt>
                <c:pt idx="12">
                  <c:v>0.1847</c:v>
                </c:pt>
                <c:pt idx="13">
                  <c:v>0.19109999999999999</c:v>
                </c:pt>
                <c:pt idx="14">
                  <c:v>0.19400000000000001</c:v>
                </c:pt>
                <c:pt idx="15">
                  <c:v>0.2001</c:v>
                </c:pt>
                <c:pt idx="16">
                  <c:v>0.2195</c:v>
                </c:pt>
                <c:pt idx="17">
                  <c:v>0.22220000000000001</c:v>
                </c:pt>
                <c:pt idx="18">
                  <c:v>0.2291</c:v>
                </c:pt>
                <c:pt idx="19">
                  <c:v>0.24329999999999999</c:v>
                </c:pt>
                <c:pt idx="20">
                  <c:v>0.27150000000000002</c:v>
                </c:pt>
              </c:numCache>
            </c:numRef>
          </c:val>
        </c:ser>
        <c:ser>
          <c:idx val="3"/>
          <c:order val="3"/>
          <c:tx>
            <c:strRef>
              <c:f>'length&amp;nucleotide'!$E$4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'length&amp;nucleotide'!$E$5:$E$25</c:f>
              <c:numCache>
                <c:formatCode>0.00%</c:formatCode>
                <c:ptCount val="21"/>
                <c:pt idx="0">
                  <c:v>0.22159999999999999</c:v>
                </c:pt>
                <c:pt idx="1">
                  <c:v>0.2359</c:v>
                </c:pt>
                <c:pt idx="2">
                  <c:v>0.2351</c:v>
                </c:pt>
                <c:pt idx="3">
                  <c:v>0.23710000000000001</c:v>
                </c:pt>
                <c:pt idx="4">
                  <c:v>0.26390000000000002</c:v>
                </c:pt>
                <c:pt idx="5">
                  <c:v>0.2989</c:v>
                </c:pt>
                <c:pt idx="6">
                  <c:v>0.31929999999999997</c:v>
                </c:pt>
                <c:pt idx="7">
                  <c:v>0.34589999999999999</c:v>
                </c:pt>
                <c:pt idx="8">
                  <c:v>0.39839999999999998</c:v>
                </c:pt>
                <c:pt idx="9">
                  <c:v>0.46160000000000001</c:v>
                </c:pt>
                <c:pt idx="10">
                  <c:v>0.4471</c:v>
                </c:pt>
                <c:pt idx="11">
                  <c:v>0.39069999999999999</c:v>
                </c:pt>
                <c:pt idx="12">
                  <c:v>0.37890000000000001</c:v>
                </c:pt>
                <c:pt idx="13">
                  <c:v>0.35089999999999999</c:v>
                </c:pt>
                <c:pt idx="14">
                  <c:v>0.33789999999999998</c:v>
                </c:pt>
                <c:pt idx="15">
                  <c:v>0.34670000000000001</c:v>
                </c:pt>
                <c:pt idx="16">
                  <c:v>0.30509999999999998</c:v>
                </c:pt>
                <c:pt idx="17">
                  <c:v>0.27079999999999999</c:v>
                </c:pt>
                <c:pt idx="18">
                  <c:v>0.27950000000000003</c:v>
                </c:pt>
                <c:pt idx="19">
                  <c:v>0.27689999999999998</c:v>
                </c:pt>
                <c:pt idx="20">
                  <c:v>0.25769999999999998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837056"/>
        <c:axId val="101920768"/>
      </c:barChart>
      <c:catAx>
        <c:axId val="101837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01920768"/>
        <c:crosses val="autoZero"/>
        <c:auto val="1"/>
        <c:lblAlgn val="ctr"/>
        <c:lblOffset val="100"/>
        <c:noMultiLvlLbl val="0"/>
      </c:catAx>
      <c:valAx>
        <c:axId val="101920768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183705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sequencing!$A$26</c:f>
              <c:strCache>
                <c:ptCount val="1"/>
                <c:pt idx="0">
                  <c:v>∆exp5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sequencing!$B$29:$D$29</c:f>
                <c:numCache>
                  <c:formatCode>General</c:formatCode>
                  <c:ptCount val="3"/>
                  <c:pt idx="0">
                    <c:v>6.6903865022184643E-3</c:v>
                  </c:pt>
                  <c:pt idx="1">
                    <c:v>1.3512413946893743E-2</c:v>
                  </c:pt>
                  <c:pt idx="2">
                    <c:v>1.1512073842806999E-2</c:v>
                  </c:pt>
                </c:numCache>
              </c:numRef>
            </c:plus>
            <c:minus>
              <c:numRef>
                <c:f>sequencing!$B$29:$D$29</c:f>
                <c:numCache>
                  <c:formatCode>General</c:formatCode>
                  <c:ptCount val="3"/>
                  <c:pt idx="0">
                    <c:v>6.6903865022184643E-3</c:v>
                  </c:pt>
                  <c:pt idx="1">
                    <c:v>1.3512413946893743E-2</c:v>
                  </c:pt>
                  <c:pt idx="2">
                    <c:v>1.1512073842806999E-2</c:v>
                  </c:pt>
                </c:numCache>
              </c:numRef>
            </c:minus>
          </c:errBar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sequencing!$B$26:$D$26</c:f>
              <c:numCache>
                <c:formatCode>0.00%</c:formatCode>
                <c:ptCount val="3"/>
                <c:pt idx="0">
                  <c:v>7.4729153795758063E-2</c:v>
                </c:pt>
                <c:pt idx="1">
                  <c:v>0.18129441277875971</c:v>
                </c:pt>
                <c:pt idx="2">
                  <c:v>0.74397643342548214</c:v>
                </c:pt>
              </c:numCache>
            </c:numRef>
          </c:val>
        </c:ser>
        <c:ser>
          <c:idx val="1"/>
          <c:order val="1"/>
          <c:tx>
            <c:strRef>
              <c:f>sequencing!$A$27</c:f>
              <c:strCache>
                <c:ptCount val="1"/>
                <c:pt idx="0">
                  <c:v>∆rbp35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sequencing!$B$30:$D$30</c:f>
                <c:numCache>
                  <c:formatCode>General</c:formatCode>
                  <c:ptCount val="3"/>
                  <c:pt idx="0">
                    <c:v>3.5042157424470949E-2</c:v>
                  </c:pt>
                  <c:pt idx="1">
                    <c:v>1.5423498822159687E-2</c:v>
                  </c:pt>
                  <c:pt idx="2">
                    <c:v>1.9714223797456954E-2</c:v>
                  </c:pt>
                </c:numCache>
              </c:numRef>
            </c:plus>
            <c:minus>
              <c:numRef>
                <c:f>sequencing!$B$30:$D$30</c:f>
                <c:numCache>
                  <c:formatCode>General</c:formatCode>
                  <c:ptCount val="3"/>
                  <c:pt idx="0">
                    <c:v>3.5042157424470949E-2</c:v>
                  </c:pt>
                  <c:pt idx="1">
                    <c:v>1.5423498822159687E-2</c:v>
                  </c:pt>
                  <c:pt idx="2">
                    <c:v>1.9714223797456954E-2</c:v>
                  </c:pt>
                </c:numCache>
              </c:numRef>
            </c:minus>
          </c:errBar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sequencing!$B$27:$D$27</c:f>
              <c:numCache>
                <c:formatCode>0.00%</c:formatCode>
                <c:ptCount val="3"/>
                <c:pt idx="0">
                  <c:v>0.19196893025143905</c:v>
                </c:pt>
                <c:pt idx="1">
                  <c:v>0.16711217520388311</c:v>
                </c:pt>
                <c:pt idx="2">
                  <c:v>0.64091889454467788</c:v>
                </c:pt>
              </c:numCache>
            </c:numRef>
          </c:val>
        </c:ser>
        <c:ser>
          <c:idx val="2"/>
          <c:order val="2"/>
          <c:tx>
            <c:strRef>
              <c:f>sequencing!$A$28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sequencing!$B$31:$D$31</c:f>
                <c:numCache>
                  <c:formatCode>General</c:formatCode>
                  <c:ptCount val="3"/>
                  <c:pt idx="0">
                    <c:v>1.7341305670216672E-2</c:v>
                  </c:pt>
                  <c:pt idx="1">
                    <c:v>7.7441876082020777E-3</c:v>
                  </c:pt>
                  <c:pt idx="2">
                    <c:v>1.1094167859274646E-2</c:v>
                  </c:pt>
                </c:numCache>
              </c:numRef>
            </c:plus>
            <c:minus>
              <c:numRef>
                <c:f>sequencing!$B$31:$D$31</c:f>
                <c:numCache>
                  <c:formatCode>General</c:formatCode>
                  <c:ptCount val="3"/>
                  <c:pt idx="0">
                    <c:v>1.7341305670216672E-2</c:v>
                  </c:pt>
                  <c:pt idx="1">
                    <c:v>7.7441876082020777E-3</c:v>
                  </c:pt>
                  <c:pt idx="2">
                    <c:v>1.1094167859274646E-2</c:v>
                  </c:pt>
                </c:numCache>
              </c:numRef>
            </c:minus>
          </c:errBar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sequencing!$B$28:$D$28</c:f>
              <c:numCache>
                <c:formatCode>0.00%</c:formatCode>
                <c:ptCount val="3"/>
                <c:pt idx="0">
                  <c:v>7.3876595369993373E-2</c:v>
                </c:pt>
                <c:pt idx="1">
                  <c:v>0.19210427453666826</c:v>
                </c:pt>
                <c:pt idx="2">
                  <c:v>0.7340191300933383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243968"/>
        <c:axId val="148369792"/>
      </c:barChart>
      <c:catAx>
        <c:axId val="148243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48369792"/>
        <c:crosses val="autoZero"/>
        <c:auto val="1"/>
        <c:lblAlgn val="ctr"/>
        <c:lblOffset val="100"/>
        <c:noMultiLvlLbl val="0"/>
      </c:catAx>
      <c:valAx>
        <c:axId val="14836979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4824396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'first nucleotide '!$X$3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'!$Y$3:$AC$3</c:f>
              <c:numCache>
                <c:formatCode>0.00%</c:formatCode>
                <c:ptCount val="5"/>
                <c:pt idx="0">
                  <c:v>0.20386266094420602</c:v>
                </c:pt>
                <c:pt idx="1">
                  <c:v>0.20839294229852171</c:v>
                </c:pt>
                <c:pt idx="2">
                  <c:v>0.25226714420185042</c:v>
                </c:pt>
                <c:pt idx="3">
                  <c:v>9.5794214182123499E-2</c:v>
                </c:pt>
                <c:pt idx="4">
                  <c:v>0.24311806599050056</c:v>
                </c:pt>
              </c:numCache>
            </c:numRef>
          </c:val>
        </c:ser>
        <c:ser>
          <c:idx val="1"/>
          <c:order val="1"/>
          <c:tx>
            <c:strRef>
              <c:f>'first nucleotide '!$X$4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'!$Y$4:$AC$4</c:f>
              <c:numCache>
                <c:formatCode>0.00%</c:formatCode>
                <c:ptCount val="5"/>
                <c:pt idx="0">
                  <c:v>0.21377478029838545</c:v>
                </c:pt>
                <c:pt idx="1">
                  <c:v>0.14163090128755365</c:v>
                </c:pt>
                <c:pt idx="2">
                  <c:v>0.16929540601969834</c:v>
                </c:pt>
                <c:pt idx="3">
                  <c:v>7.1063277612396003E-2</c:v>
                </c:pt>
                <c:pt idx="4">
                  <c:v>0.18559924461685082</c:v>
                </c:pt>
              </c:numCache>
            </c:numRef>
          </c:val>
        </c:ser>
        <c:ser>
          <c:idx val="2"/>
          <c:order val="2"/>
          <c:tx>
            <c:strRef>
              <c:f>'first nucleotide '!$X$5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'!$Y$5:$AC$5</c:f>
              <c:numCache>
                <c:formatCode>0.00%</c:formatCode>
                <c:ptCount val="5"/>
                <c:pt idx="0">
                  <c:v>0.23288371142448397</c:v>
                </c:pt>
                <c:pt idx="1">
                  <c:v>0.14639961850262279</c:v>
                </c:pt>
                <c:pt idx="2">
                  <c:v>0.17521867897238103</c:v>
                </c:pt>
                <c:pt idx="3">
                  <c:v>5.1217464315701094E-2</c:v>
                </c:pt>
                <c:pt idx="4">
                  <c:v>0.19376479136277847</c:v>
                </c:pt>
              </c:numCache>
            </c:numRef>
          </c:val>
        </c:ser>
        <c:ser>
          <c:idx val="3"/>
          <c:order val="3"/>
          <c:tx>
            <c:strRef>
              <c:f>'first nucleotide '!$X$6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'!$Y$6:$AC$6</c:f>
              <c:numCache>
                <c:formatCode>0.00%</c:formatCode>
                <c:ptCount val="5"/>
                <c:pt idx="0">
                  <c:v>0.34947884733292461</c:v>
                </c:pt>
                <c:pt idx="1">
                  <c:v>0.50357653791130186</c:v>
                </c:pt>
                <c:pt idx="2">
                  <c:v>0.40321877080607021</c:v>
                </c:pt>
                <c:pt idx="3">
                  <c:v>0.78192504388977946</c:v>
                </c:pt>
                <c:pt idx="4">
                  <c:v>0.37751789802987018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061184"/>
        <c:axId val="102062720"/>
      </c:barChart>
      <c:catAx>
        <c:axId val="10206118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062720"/>
        <c:crosses val="autoZero"/>
        <c:auto val="1"/>
        <c:lblAlgn val="ctr"/>
        <c:lblOffset val="100"/>
        <c:noMultiLvlLbl val="0"/>
      </c:catAx>
      <c:valAx>
        <c:axId val="102062720"/>
        <c:scaling>
          <c:orientation val="minMax"/>
          <c:max val="1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06118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'length&amp;nucleotide'!$G$4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'length&amp;nucleotide'!$G$5:$G$25</c:f>
              <c:numCache>
                <c:formatCode>0.00%</c:formatCode>
                <c:ptCount val="21"/>
                <c:pt idx="0">
                  <c:v>0.36699999999999999</c:v>
                </c:pt>
                <c:pt idx="1">
                  <c:v>0.34320000000000001</c:v>
                </c:pt>
                <c:pt idx="2">
                  <c:v>0.32929999999999998</c:v>
                </c:pt>
                <c:pt idx="3">
                  <c:v>0.31879999999999997</c:v>
                </c:pt>
                <c:pt idx="4">
                  <c:v>0.31759999999999999</c:v>
                </c:pt>
                <c:pt idx="5">
                  <c:v>0.31030000000000002</c:v>
                </c:pt>
                <c:pt idx="6">
                  <c:v>0.30759999999999998</c:v>
                </c:pt>
                <c:pt idx="7">
                  <c:v>0.35980000000000001</c:v>
                </c:pt>
                <c:pt idx="8">
                  <c:v>0.46079999999999999</c:v>
                </c:pt>
                <c:pt idx="9">
                  <c:v>0.52200000000000002</c:v>
                </c:pt>
                <c:pt idx="10">
                  <c:v>0.54700000000000004</c:v>
                </c:pt>
                <c:pt idx="11">
                  <c:v>0.56100000000000005</c:v>
                </c:pt>
                <c:pt idx="12">
                  <c:v>0.55830000000000002</c:v>
                </c:pt>
                <c:pt idx="13">
                  <c:v>0.54510000000000003</c:v>
                </c:pt>
                <c:pt idx="14">
                  <c:v>0.52159999999999995</c:v>
                </c:pt>
                <c:pt idx="15">
                  <c:v>0.46439999999999998</c:v>
                </c:pt>
                <c:pt idx="16">
                  <c:v>0.39710000000000001</c:v>
                </c:pt>
                <c:pt idx="17">
                  <c:v>0.35920000000000002</c:v>
                </c:pt>
                <c:pt idx="18">
                  <c:v>0.3327</c:v>
                </c:pt>
                <c:pt idx="19">
                  <c:v>0.32629999999999998</c:v>
                </c:pt>
                <c:pt idx="20">
                  <c:v>0.308</c:v>
                </c:pt>
              </c:numCache>
            </c:numRef>
          </c:val>
        </c:ser>
        <c:ser>
          <c:idx val="1"/>
          <c:order val="1"/>
          <c:tx>
            <c:strRef>
              <c:f>'length&amp;nucleotide'!$H$4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'length&amp;nucleotide'!$H$5:$H$25</c:f>
              <c:numCache>
                <c:formatCode>0.00%</c:formatCode>
                <c:ptCount val="21"/>
                <c:pt idx="0">
                  <c:v>0.2036</c:v>
                </c:pt>
                <c:pt idx="1">
                  <c:v>0.2112</c:v>
                </c:pt>
                <c:pt idx="2">
                  <c:v>0.2213</c:v>
                </c:pt>
                <c:pt idx="3">
                  <c:v>0.22750000000000001</c:v>
                </c:pt>
                <c:pt idx="4">
                  <c:v>0.22639999999999999</c:v>
                </c:pt>
                <c:pt idx="5">
                  <c:v>0.21890000000000001</c:v>
                </c:pt>
                <c:pt idx="6">
                  <c:v>0.2203</c:v>
                </c:pt>
                <c:pt idx="7">
                  <c:v>0.20799999999999999</c:v>
                </c:pt>
                <c:pt idx="8">
                  <c:v>0.17519999999999999</c:v>
                </c:pt>
                <c:pt idx="9">
                  <c:v>0.16739999999999999</c:v>
                </c:pt>
                <c:pt idx="10">
                  <c:v>0.16889999999999999</c:v>
                </c:pt>
                <c:pt idx="11">
                  <c:v>0.1804</c:v>
                </c:pt>
                <c:pt idx="12">
                  <c:v>0.19500000000000001</c:v>
                </c:pt>
                <c:pt idx="13">
                  <c:v>0.21429999999999999</c:v>
                </c:pt>
                <c:pt idx="14">
                  <c:v>0.24160000000000001</c:v>
                </c:pt>
                <c:pt idx="15">
                  <c:v>0.25750000000000001</c:v>
                </c:pt>
                <c:pt idx="16">
                  <c:v>0.24740000000000001</c:v>
                </c:pt>
                <c:pt idx="17">
                  <c:v>0.248</c:v>
                </c:pt>
                <c:pt idx="18">
                  <c:v>0.25619999999999998</c:v>
                </c:pt>
                <c:pt idx="19">
                  <c:v>0.26319999999999999</c:v>
                </c:pt>
                <c:pt idx="20">
                  <c:v>0.27500000000000002</c:v>
                </c:pt>
              </c:numCache>
            </c:numRef>
          </c:val>
        </c:ser>
        <c:ser>
          <c:idx val="2"/>
          <c:order val="2"/>
          <c:tx>
            <c:strRef>
              <c:f>'length&amp;nucleotide'!$I$4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'length&amp;nucleotide'!$I$5:$I$25</c:f>
              <c:numCache>
                <c:formatCode>0.00%</c:formatCode>
                <c:ptCount val="21"/>
                <c:pt idx="0">
                  <c:v>0.27050000000000002</c:v>
                </c:pt>
                <c:pt idx="1">
                  <c:v>0.27889999999999998</c:v>
                </c:pt>
                <c:pt idx="2">
                  <c:v>0.27660000000000001</c:v>
                </c:pt>
                <c:pt idx="3">
                  <c:v>0.27829999999999999</c:v>
                </c:pt>
                <c:pt idx="4">
                  <c:v>0.28660000000000002</c:v>
                </c:pt>
                <c:pt idx="5">
                  <c:v>0.30109999999999998</c:v>
                </c:pt>
                <c:pt idx="6">
                  <c:v>0.30690000000000001</c:v>
                </c:pt>
                <c:pt idx="7">
                  <c:v>0.27879999999999999</c:v>
                </c:pt>
                <c:pt idx="8">
                  <c:v>0.23630000000000001</c:v>
                </c:pt>
                <c:pt idx="9">
                  <c:v>0.2001</c:v>
                </c:pt>
                <c:pt idx="10">
                  <c:v>0.19059999999999999</c:v>
                </c:pt>
                <c:pt idx="11">
                  <c:v>0.17230000000000001</c:v>
                </c:pt>
                <c:pt idx="12">
                  <c:v>0.16059999999999999</c:v>
                </c:pt>
                <c:pt idx="13">
                  <c:v>0.1535</c:v>
                </c:pt>
                <c:pt idx="14">
                  <c:v>0.1479</c:v>
                </c:pt>
                <c:pt idx="15">
                  <c:v>0.17230000000000001</c:v>
                </c:pt>
                <c:pt idx="16">
                  <c:v>0.21490000000000001</c:v>
                </c:pt>
                <c:pt idx="17">
                  <c:v>0.23549999999999999</c:v>
                </c:pt>
                <c:pt idx="18">
                  <c:v>0.24740000000000001</c:v>
                </c:pt>
                <c:pt idx="19">
                  <c:v>0.24990000000000001</c:v>
                </c:pt>
                <c:pt idx="20">
                  <c:v>0.24840000000000001</c:v>
                </c:pt>
              </c:numCache>
            </c:numRef>
          </c:val>
        </c:ser>
        <c:ser>
          <c:idx val="3"/>
          <c:order val="3"/>
          <c:tx>
            <c:strRef>
              <c:f>'length&amp;nucleotide'!$J$4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'length&amp;nucleotide'!$J$5:$J$25</c:f>
              <c:numCache>
                <c:formatCode>0.00%</c:formatCode>
                <c:ptCount val="21"/>
                <c:pt idx="0">
                  <c:v>0.159</c:v>
                </c:pt>
                <c:pt idx="1">
                  <c:v>0.16669999999999999</c:v>
                </c:pt>
                <c:pt idx="2">
                  <c:v>0.17280000000000001</c:v>
                </c:pt>
                <c:pt idx="3">
                  <c:v>0.17530000000000001</c:v>
                </c:pt>
                <c:pt idx="4">
                  <c:v>0.1694</c:v>
                </c:pt>
                <c:pt idx="5">
                  <c:v>0.16980000000000001</c:v>
                </c:pt>
                <c:pt idx="6">
                  <c:v>0.16520000000000001</c:v>
                </c:pt>
                <c:pt idx="7">
                  <c:v>0.15340000000000001</c:v>
                </c:pt>
                <c:pt idx="8">
                  <c:v>0.12770000000000001</c:v>
                </c:pt>
                <c:pt idx="9">
                  <c:v>0.1104</c:v>
                </c:pt>
                <c:pt idx="10">
                  <c:v>9.35E-2</c:v>
                </c:pt>
                <c:pt idx="11">
                  <c:v>8.6300000000000002E-2</c:v>
                </c:pt>
                <c:pt idx="12">
                  <c:v>8.6099999999999996E-2</c:v>
                </c:pt>
                <c:pt idx="13">
                  <c:v>8.6999999999999994E-2</c:v>
                </c:pt>
                <c:pt idx="14">
                  <c:v>8.8900000000000007E-2</c:v>
                </c:pt>
                <c:pt idx="15">
                  <c:v>0.10580000000000001</c:v>
                </c:pt>
                <c:pt idx="16">
                  <c:v>0.14069999999999999</c:v>
                </c:pt>
                <c:pt idx="17">
                  <c:v>0.1573</c:v>
                </c:pt>
                <c:pt idx="18">
                  <c:v>0.16370000000000001</c:v>
                </c:pt>
                <c:pt idx="19">
                  <c:v>0.1605</c:v>
                </c:pt>
                <c:pt idx="20">
                  <c:v>0.1686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294272"/>
        <c:axId val="102295808"/>
      </c:barChart>
      <c:catAx>
        <c:axId val="102294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295808"/>
        <c:crosses val="autoZero"/>
        <c:auto val="1"/>
        <c:lblAlgn val="ctr"/>
        <c:lblOffset val="100"/>
        <c:noMultiLvlLbl val="0"/>
      </c:catAx>
      <c:valAx>
        <c:axId val="102295808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2942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'length&amp;nucleotide'!$G$4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'length&amp;nucleotide'!$G$5:$G$25</c:f>
              <c:numCache>
                <c:formatCode>0.00%</c:formatCode>
                <c:ptCount val="21"/>
                <c:pt idx="0">
                  <c:v>0.36699999999999999</c:v>
                </c:pt>
                <c:pt idx="1">
                  <c:v>0.34320000000000001</c:v>
                </c:pt>
                <c:pt idx="2">
                  <c:v>0.32929999999999998</c:v>
                </c:pt>
                <c:pt idx="3">
                  <c:v>0.31879999999999997</c:v>
                </c:pt>
                <c:pt idx="4">
                  <c:v>0.31759999999999999</c:v>
                </c:pt>
                <c:pt idx="5">
                  <c:v>0.31030000000000002</c:v>
                </c:pt>
                <c:pt idx="6">
                  <c:v>0.30759999999999998</c:v>
                </c:pt>
                <c:pt idx="7">
                  <c:v>0.35980000000000001</c:v>
                </c:pt>
                <c:pt idx="8">
                  <c:v>0.46079999999999999</c:v>
                </c:pt>
                <c:pt idx="9">
                  <c:v>0.52200000000000002</c:v>
                </c:pt>
                <c:pt idx="10">
                  <c:v>0.54700000000000004</c:v>
                </c:pt>
                <c:pt idx="11">
                  <c:v>0.56100000000000005</c:v>
                </c:pt>
                <c:pt idx="12">
                  <c:v>0.55830000000000002</c:v>
                </c:pt>
                <c:pt idx="13">
                  <c:v>0.54510000000000003</c:v>
                </c:pt>
                <c:pt idx="14">
                  <c:v>0.52159999999999995</c:v>
                </c:pt>
                <c:pt idx="15">
                  <c:v>0.46439999999999998</c:v>
                </c:pt>
                <c:pt idx="16">
                  <c:v>0.39710000000000001</c:v>
                </c:pt>
                <c:pt idx="17">
                  <c:v>0.35920000000000002</c:v>
                </c:pt>
                <c:pt idx="18">
                  <c:v>0.3327</c:v>
                </c:pt>
                <c:pt idx="19">
                  <c:v>0.32629999999999998</c:v>
                </c:pt>
                <c:pt idx="20">
                  <c:v>0.308</c:v>
                </c:pt>
              </c:numCache>
            </c:numRef>
          </c:val>
        </c:ser>
        <c:ser>
          <c:idx val="1"/>
          <c:order val="1"/>
          <c:tx>
            <c:strRef>
              <c:f>'length&amp;nucleotide'!$H$4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'length&amp;nucleotide'!$H$5:$H$25</c:f>
              <c:numCache>
                <c:formatCode>0.00%</c:formatCode>
                <c:ptCount val="21"/>
                <c:pt idx="0">
                  <c:v>0.2036</c:v>
                </c:pt>
                <c:pt idx="1">
                  <c:v>0.2112</c:v>
                </c:pt>
                <c:pt idx="2">
                  <c:v>0.2213</c:v>
                </c:pt>
                <c:pt idx="3">
                  <c:v>0.22750000000000001</c:v>
                </c:pt>
                <c:pt idx="4">
                  <c:v>0.22639999999999999</c:v>
                </c:pt>
                <c:pt idx="5">
                  <c:v>0.21890000000000001</c:v>
                </c:pt>
                <c:pt idx="6">
                  <c:v>0.2203</c:v>
                </c:pt>
                <c:pt idx="7">
                  <c:v>0.20799999999999999</c:v>
                </c:pt>
                <c:pt idx="8">
                  <c:v>0.17519999999999999</c:v>
                </c:pt>
                <c:pt idx="9">
                  <c:v>0.16739999999999999</c:v>
                </c:pt>
                <c:pt idx="10">
                  <c:v>0.16889999999999999</c:v>
                </c:pt>
                <c:pt idx="11">
                  <c:v>0.1804</c:v>
                </c:pt>
                <c:pt idx="12">
                  <c:v>0.19500000000000001</c:v>
                </c:pt>
                <c:pt idx="13">
                  <c:v>0.21429999999999999</c:v>
                </c:pt>
                <c:pt idx="14">
                  <c:v>0.24160000000000001</c:v>
                </c:pt>
                <c:pt idx="15">
                  <c:v>0.25750000000000001</c:v>
                </c:pt>
                <c:pt idx="16">
                  <c:v>0.24740000000000001</c:v>
                </c:pt>
                <c:pt idx="17">
                  <c:v>0.248</c:v>
                </c:pt>
                <c:pt idx="18">
                  <c:v>0.25619999999999998</c:v>
                </c:pt>
                <c:pt idx="19">
                  <c:v>0.26319999999999999</c:v>
                </c:pt>
                <c:pt idx="20">
                  <c:v>0.27500000000000002</c:v>
                </c:pt>
              </c:numCache>
            </c:numRef>
          </c:val>
        </c:ser>
        <c:ser>
          <c:idx val="2"/>
          <c:order val="2"/>
          <c:tx>
            <c:strRef>
              <c:f>'length&amp;nucleotide'!$I$4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'length&amp;nucleotide'!$I$5:$I$25</c:f>
              <c:numCache>
                <c:formatCode>0.00%</c:formatCode>
                <c:ptCount val="21"/>
                <c:pt idx="0">
                  <c:v>0.27050000000000002</c:v>
                </c:pt>
                <c:pt idx="1">
                  <c:v>0.27889999999999998</c:v>
                </c:pt>
                <c:pt idx="2">
                  <c:v>0.27660000000000001</c:v>
                </c:pt>
                <c:pt idx="3">
                  <c:v>0.27829999999999999</c:v>
                </c:pt>
                <c:pt idx="4">
                  <c:v>0.28660000000000002</c:v>
                </c:pt>
                <c:pt idx="5">
                  <c:v>0.30109999999999998</c:v>
                </c:pt>
                <c:pt idx="6">
                  <c:v>0.30690000000000001</c:v>
                </c:pt>
                <c:pt idx="7">
                  <c:v>0.27879999999999999</c:v>
                </c:pt>
                <c:pt idx="8">
                  <c:v>0.23630000000000001</c:v>
                </c:pt>
                <c:pt idx="9">
                  <c:v>0.2001</c:v>
                </c:pt>
                <c:pt idx="10">
                  <c:v>0.19059999999999999</c:v>
                </c:pt>
                <c:pt idx="11">
                  <c:v>0.17230000000000001</c:v>
                </c:pt>
                <c:pt idx="12">
                  <c:v>0.16059999999999999</c:v>
                </c:pt>
                <c:pt idx="13">
                  <c:v>0.1535</c:v>
                </c:pt>
                <c:pt idx="14">
                  <c:v>0.1479</c:v>
                </c:pt>
                <c:pt idx="15">
                  <c:v>0.17230000000000001</c:v>
                </c:pt>
                <c:pt idx="16">
                  <c:v>0.21490000000000001</c:v>
                </c:pt>
                <c:pt idx="17">
                  <c:v>0.23549999999999999</c:v>
                </c:pt>
                <c:pt idx="18">
                  <c:v>0.24740000000000001</c:v>
                </c:pt>
                <c:pt idx="19">
                  <c:v>0.24990000000000001</c:v>
                </c:pt>
                <c:pt idx="20">
                  <c:v>0.24840000000000001</c:v>
                </c:pt>
              </c:numCache>
            </c:numRef>
          </c:val>
        </c:ser>
        <c:ser>
          <c:idx val="3"/>
          <c:order val="3"/>
          <c:tx>
            <c:strRef>
              <c:f>'length&amp;nucleotide'!$J$4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'length&amp;nucleotide'!$J$5:$J$25</c:f>
              <c:numCache>
                <c:formatCode>0.00%</c:formatCode>
                <c:ptCount val="21"/>
                <c:pt idx="0">
                  <c:v>0.159</c:v>
                </c:pt>
                <c:pt idx="1">
                  <c:v>0.16669999999999999</c:v>
                </c:pt>
                <c:pt idx="2">
                  <c:v>0.17280000000000001</c:v>
                </c:pt>
                <c:pt idx="3">
                  <c:v>0.17530000000000001</c:v>
                </c:pt>
                <c:pt idx="4">
                  <c:v>0.1694</c:v>
                </c:pt>
                <c:pt idx="5">
                  <c:v>0.16980000000000001</c:v>
                </c:pt>
                <c:pt idx="6">
                  <c:v>0.16520000000000001</c:v>
                </c:pt>
                <c:pt idx="7">
                  <c:v>0.15340000000000001</c:v>
                </c:pt>
                <c:pt idx="8">
                  <c:v>0.12770000000000001</c:v>
                </c:pt>
                <c:pt idx="9">
                  <c:v>0.1104</c:v>
                </c:pt>
                <c:pt idx="10">
                  <c:v>9.35E-2</c:v>
                </c:pt>
                <c:pt idx="11">
                  <c:v>8.6300000000000002E-2</c:v>
                </c:pt>
                <c:pt idx="12">
                  <c:v>8.6099999999999996E-2</c:v>
                </c:pt>
                <c:pt idx="13">
                  <c:v>8.6999999999999994E-2</c:v>
                </c:pt>
                <c:pt idx="14">
                  <c:v>8.8900000000000007E-2</c:v>
                </c:pt>
                <c:pt idx="15">
                  <c:v>0.10580000000000001</c:v>
                </c:pt>
                <c:pt idx="16">
                  <c:v>0.14069999999999999</c:v>
                </c:pt>
                <c:pt idx="17">
                  <c:v>0.1573</c:v>
                </c:pt>
                <c:pt idx="18">
                  <c:v>0.16370000000000001</c:v>
                </c:pt>
                <c:pt idx="19">
                  <c:v>0.1605</c:v>
                </c:pt>
                <c:pt idx="20">
                  <c:v>0.1686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401536"/>
        <c:axId val="102403072"/>
      </c:barChart>
      <c:catAx>
        <c:axId val="102401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403072"/>
        <c:crosses val="autoZero"/>
        <c:auto val="1"/>
        <c:lblAlgn val="ctr"/>
        <c:lblOffset val="100"/>
        <c:noMultiLvlLbl val="0"/>
      </c:catAx>
      <c:valAx>
        <c:axId val="10240307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40153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'last nucleotide'!$Y$3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nucleotide'!$Z$3:$AD$3</c:f>
              <c:numCache>
                <c:formatCode>0.00%</c:formatCode>
                <c:ptCount val="5"/>
                <c:pt idx="0">
                  <c:v>0.44226445943184139</c:v>
                </c:pt>
                <c:pt idx="1">
                  <c:v>0.64186933714830707</c:v>
                </c:pt>
                <c:pt idx="2">
                  <c:v>0.56831278554537734</c:v>
                </c:pt>
                <c:pt idx="3">
                  <c:v>0.31883062361651782</c:v>
                </c:pt>
                <c:pt idx="4">
                  <c:v>0.52002634005456894</c:v>
                </c:pt>
              </c:numCache>
            </c:numRef>
          </c:val>
        </c:ser>
        <c:ser>
          <c:idx val="1"/>
          <c:order val="1"/>
          <c:tx>
            <c:strRef>
              <c:f>'last nucleotide'!$Y$4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nucleotide'!$Z$4:$AD$4</c:f>
              <c:numCache>
                <c:formatCode>0.00%</c:formatCode>
                <c:ptCount val="5"/>
                <c:pt idx="0">
                  <c:v>0.20161455139995912</c:v>
                </c:pt>
                <c:pt idx="1">
                  <c:v>0.12827849308536005</c:v>
                </c:pt>
                <c:pt idx="2">
                  <c:v>0.16672406272240972</c:v>
                </c:pt>
                <c:pt idx="3">
                  <c:v>0.22097549805358369</c:v>
                </c:pt>
                <c:pt idx="4">
                  <c:v>0.1955895003803339</c:v>
                </c:pt>
              </c:numCache>
            </c:numRef>
          </c:val>
        </c:ser>
        <c:ser>
          <c:idx val="2"/>
          <c:order val="2"/>
          <c:tx>
            <c:strRef>
              <c:f>'last nucleotide'!$Y$5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nucleotide'!$Z$5:$AD$5</c:f>
              <c:numCache>
                <c:formatCode>0.00%</c:formatCode>
                <c:ptCount val="5"/>
                <c:pt idx="0">
                  <c:v>0.23819742489270387</c:v>
                </c:pt>
                <c:pt idx="1">
                  <c:v>0.15593705293276108</c:v>
                </c:pt>
                <c:pt idx="2">
                  <c:v>0.17677985168859195</c:v>
                </c:pt>
                <c:pt idx="3">
                  <c:v>0.31425082054804976</c:v>
                </c:pt>
                <c:pt idx="4">
                  <c:v>0.18602534758054406</c:v>
                </c:pt>
              </c:numCache>
            </c:numRef>
          </c:val>
        </c:ser>
        <c:ser>
          <c:idx val="3"/>
          <c:order val="3"/>
          <c:tx>
            <c:strRef>
              <c:f>'last nucleotide'!$Y$6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nucleotide'!$Z$6:$AD$6</c:f>
              <c:numCache>
                <c:formatCode>0.00%</c:formatCode>
                <c:ptCount val="5"/>
                <c:pt idx="0">
                  <c:v>0.11792356427549561</c:v>
                </c:pt>
                <c:pt idx="1">
                  <c:v>7.391511683357177E-2</c:v>
                </c:pt>
                <c:pt idx="2">
                  <c:v>8.8183300043621002E-2</c:v>
                </c:pt>
                <c:pt idx="3">
                  <c:v>0.14594305778184871</c:v>
                </c:pt>
                <c:pt idx="4">
                  <c:v>9.8358811984553124E-2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482304"/>
        <c:axId val="102483840"/>
      </c:barChart>
      <c:catAx>
        <c:axId val="10248230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483840"/>
        <c:crosses val="autoZero"/>
        <c:auto val="1"/>
        <c:lblAlgn val="ctr"/>
        <c:lblOffset val="100"/>
        <c:noMultiLvlLbl val="0"/>
      </c:catAx>
      <c:valAx>
        <c:axId val="102483840"/>
        <c:scaling>
          <c:orientation val="minMax"/>
          <c:max val="1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10248230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Hoja2!$N$43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</c:spPr>
          </c:dPt>
          <c:errBars>
            <c:errBarType val="both"/>
            <c:errValType val="cust"/>
            <c:noEndCap val="0"/>
            <c:pl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plus>
            <c:min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minus>
          </c:errBars>
          <c:cat>
            <c:strRef>
              <c:f>Hoja2!$K$44:$K$57</c:f>
              <c:strCache>
                <c:ptCount val="14"/>
                <c:pt idx="0">
                  <c:v>forward</c:v>
                </c:pt>
                <c:pt idx="1">
                  <c:v>reverse</c:v>
                </c:pt>
                <c:pt idx="3">
                  <c:v>forward</c:v>
                </c:pt>
                <c:pt idx="4">
                  <c:v>reverse</c:v>
                </c:pt>
                <c:pt idx="6">
                  <c:v>forward</c:v>
                </c:pt>
                <c:pt idx="7">
                  <c:v>reverse</c:v>
                </c:pt>
                <c:pt idx="9">
                  <c:v>forward</c:v>
                </c:pt>
                <c:pt idx="10">
                  <c:v>reverse</c:v>
                </c:pt>
                <c:pt idx="12">
                  <c:v>forward</c:v>
                </c:pt>
                <c:pt idx="13">
                  <c:v>reverse</c:v>
                </c:pt>
              </c:strCache>
            </c:strRef>
          </c:cat>
          <c:val>
            <c:numRef>
              <c:f>Hoja2!$N$44:$N$57</c:f>
              <c:numCache>
                <c:formatCode>0.00%</c:formatCode>
                <c:ptCount val="14"/>
                <c:pt idx="0">
                  <c:v>0.87736666666666674</c:v>
                </c:pt>
                <c:pt idx="1">
                  <c:v>0.12263333333333333</c:v>
                </c:pt>
                <c:pt idx="3">
                  <c:v>0.87493333333333334</c:v>
                </c:pt>
                <c:pt idx="4">
                  <c:v>0.12506666666666666</c:v>
                </c:pt>
                <c:pt idx="6">
                  <c:v>0.51356666666666662</c:v>
                </c:pt>
                <c:pt idx="7">
                  <c:v>0.48643333333333327</c:v>
                </c:pt>
                <c:pt idx="9">
                  <c:v>0.91310000000000002</c:v>
                </c:pt>
                <c:pt idx="10">
                  <c:v>8.6899999999999991E-2</c:v>
                </c:pt>
                <c:pt idx="12">
                  <c:v>0.65816666666666668</c:v>
                </c:pt>
                <c:pt idx="13">
                  <c:v>0.34183333333333338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831616"/>
        <c:axId val="102833152"/>
      </c:barChart>
      <c:catAx>
        <c:axId val="1028316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02833152"/>
        <c:crosses val="autoZero"/>
        <c:auto val="1"/>
        <c:lblAlgn val="ctr"/>
        <c:lblOffset val="100"/>
        <c:noMultiLvlLbl val="0"/>
      </c:catAx>
      <c:valAx>
        <c:axId val="102833152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028316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Hoja2!$N$43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</c:spPr>
          </c:dPt>
          <c:errBars>
            <c:errBarType val="both"/>
            <c:errValType val="cust"/>
            <c:noEndCap val="0"/>
            <c:pl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plus>
            <c:min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minus>
          </c:errBars>
          <c:cat>
            <c:strRef>
              <c:f>Hoja2!$K$44:$K$57</c:f>
              <c:strCache>
                <c:ptCount val="14"/>
                <c:pt idx="0">
                  <c:v>forward</c:v>
                </c:pt>
                <c:pt idx="1">
                  <c:v>reverse</c:v>
                </c:pt>
                <c:pt idx="3">
                  <c:v>forward</c:v>
                </c:pt>
                <c:pt idx="4">
                  <c:v>reverse</c:v>
                </c:pt>
                <c:pt idx="6">
                  <c:v>forward</c:v>
                </c:pt>
                <c:pt idx="7">
                  <c:v>reverse</c:v>
                </c:pt>
                <c:pt idx="9">
                  <c:v>forward</c:v>
                </c:pt>
                <c:pt idx="10">
                  <c:v>reverse</c:v>
                </c:pt>
                <c:pt idx="12">
                  <c:v>forward</c:v>
                </c:pt>
                <c:pt idx="13">
                  <c:v>reverse</c:v>
                </c:pt>
              </c:strCache>
            </c:strRef>
          </c:cat>
          <c:val>
            <c:numRef>
              <c:f>Hoja2!$N$44:$N$57</c:f>
              <c:numCache>
                <c:formatCode>0.00%</c:formatCode>
                <c:ptCount val="14"/>
                <c:pt idx="0">
                  <c:v>0.87736666666666674</c:v>
                </c:pt>
                <c:pt idx="1">
                  <c:v>0.12263333333333333</c:v>
                </c:pt>
                <c:pt idx="3">
                  <c:v>0.87493333333333334</c:v>
                </c:pt>
                <c:pt idx="4">
                  <c:v>0.12506666666666666</c:v>
                </c:pt>
                <c:pt idx="6">
                  <c:v>0.51356666666666662</c:v>
                </c:pt>
                <c:pt idx="7">
                  <c:v>0.48643333333333327</c:v>
                </c:pt>
                <c:pt idx="9">
                  <c:v>0.91310000000000002</c:v>
                </c:pt>
                <c:pt idx="10">
                  <c:v>8.6899999999999991E-2</c:v>
                </c:pt>
                <c:pt idx="12">
                  <c:v>0.65816666666666668</c:v>
                </c:pt>
                <c:pt idx="13">
                  <c:v>0.34183333333333338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846464"/>
        <c:axId val="102848000"/>
      </c:barChart>
      <c:catAx>
        <c:axId val="1028464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02848000"/>
        <c:crosses val="autoZero"/>
        <c:auto val="1"/>
        <c:lblAlgn val="ctr"/>
        <c:lblOffset val="100"/>
        <c:noMultiLvlLbl val="0"/>
      </c:catAx>
      <c:valAx>
        <c:axId val="102848000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0284646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sense!$Q$18</c:f>
              <c:strCache>
                <c:ptCount val="1"/>
                <c:pt idx="0">
                  <c:v>∆rbp35 up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cat>
            <c:strRef>
              <c:f>sense!$M$19:$M$20</c:f>
              <c:strCache>
                <c:ptCount val="2"/>
                <c:pt idx="0">
                  <c:v>forward</c:v>
                </c:pt>
                <c:pt idx="1">
                  <c:v>reverse</c:v>
                </c:pt>
              </c:strCache>
            </c:strRef>
          </c:cat>
          <c:val>
            <c:numRef>
              <c:f>sense!$Q$19:$Q$20</c:f>
              <c:numCache>
                <c:formatCode>0.00%</c:formatCode>
                <c:ptCount val="2"/>
                <c:pt idx="0">
                  <c:v>0.38661785641651414</c:v>
                </c:pt>
                <c:pt idx="1">
                  <c:v>0.61338214358348586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872192"/>
        <c:axId val="102873728"/>
      </c:barChart>
      <c:catAx>
        <c:axId val="102872192"/>
        <c:scaling>
          <c:orientation val="minMax"/>
        </c:scaling>
        <c:delete val="1"/>
        <c:axPos val="b"/>
        <c:majorTickMark val="out"/>
        <c:minorTickMark val="none"/>
        <c:tickLblPos val="nextTo"/>
        <c:crossAx val="102873728"/>
        <c:crosses val="autoZero"/>
        <c:auto val="1"/>
        <c:lblAlgn val="ctr"/>
        <c:lblOffset val="100"/>
        <c:noMultiLvlLbl val="0"/>
      </c:catAx>
      <c:valAx>
        <c:axId val="102873728"/>
        <c:scaling>
          <c:orientation val="minMax"/>
          <c:max val="1"/>
        </c:scaling>
        <c:delete val="1"/>
        <c:axPos val="l"/>
        <c:majorGridlines/>
        <c:numFmt formatCode="0%" sourceLinked="0"/>
        <c:majorTickMark val="out"/>
        <c:minorTickMark val="none"/>
        <c:tickLblPos val="nextTo"/>
        <c:crossAx val="10287219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sense!$Q$21</c:f>
              <c:strCache>
                <c:ptCount val="1"/>
                <c:pt idx="0">
                  <c:v>∆exp5 up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cat>
            <c:strRef>
              <c:f>sense!$M$22:$M$23</c:f>
              <c:strCache>
                <c:ptCount val="2"/>
                <c:pt idx="0">
                  <c:v>forward</c:v>
                </c:pt>
                <c:pt idx="1">
                  <c:v>reverse</c:v>
                </c:pt>
              </c:strCache>
            </c:strRef>
          </c:cat>
          <c:val>
            <c:numRef>
              <c:f>sense!$Q$22:$Q$23</c:f>
              <c:numCache>
                <c:formatCode>0.00%</c:formatCode>
                <c:ptCount val="2"/>
                <c:pt idx="0">
                  <c:v>0.36842105263157893</c:v>
                </c:pt>
                <c:pt idx="1">
                  <c:v>0.63157894736842102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893824"/>
        <c:axId val="102895616"/>
      </c:barChart>
      <c:catAx>
        <c:axId val="102893824"/>
        <c:scaling>
          <c:orientation val="minMax"/>
        </c:scaling>
        <c:delete val="1"/>
        <c:axPos val="b"/>
        <c:majorTickMark val="out"/>
        <c:minorTickMark val="none"/>
        <c:tickLblPos val="nextTo"/>
        <c:crossAx val="102895616"/>
        <c:crosses val="autoZero"/>
        <c:auto val="1"/>
        <c:lblAlgn val="ctr"/>
        <c:lblOffset val="100"/>
        <c:noMultiLvlLbl val="0"/>
      </c:catAx>
      <c:valAx>
        <c:axId val="102895616"/>
        <c:scaling>
          <c:orientation val="minMax"/>
          <c:max val="1"/>
        </c:scaling>
        <c:delete val="1"/>
        <c:axPos val="l"/>
        <c:majorGridlines/>
        <c:numFmt formatCode="0.00%" sourceLinked="1"/>
        <c:majorTickMark val="out"/>
        <c:minorTickMark val="none"/>
        <c:tickLblPos val="nextTo"/>
        <c:crossAx val="102893824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'clusters (14nt)'!$A$2</c:f>
              <c:strCache>
                <c:ptCount val="1"/>
                <c:pt idx="0">
                  <c:v>ALL</c:v>
                </c:pt>
              </c:strCache>
            </c:strRef>
          </c:tx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(14nt)'!$B$2:$G$2</c:f>
              <c:numCache>
                <c:formatCode>General</c:formatCode>
                <c:ptCount val="6"/>
                <c:pt idx="0">
                  <c:v>368</c:v>
                </c:pt>
                <c:pt idx="1">
                  <c:v>230</c:v>
                </c:pt>
                <c:pt idx="2">
                  <c:v>482</c:v>
                </c:pt>
                <c:pt idx="3">
                  <c:v>2325</c:v>
                </c:pt>
                <c:pt idx="4">
                  <c:v>155</c:v>
                </c:pt>
                <c:pt idx="5">
                  <c:v>571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'clusters (14nt)'!$A$3</c:f>
              <c:strCache>
                <c:ptCount val="1"/>
                <c:pt idx="0">
                  <c:v>∆exp5 down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(14nt)'!$B$3:$G$3</c:f>
              <c:numCache>
                <c:formatCode>General</c:formatCode>
                <c:ptCount val="6"/>
                <c:pt idx="0">
                  <c:v>10</c:v>
                </c:pt>
                <c:pt idx="1">
                  <c:v>8</c:v>
                </c:pt>
                <c:pt idx="2">
                  <c:v>1</c:v>
                </c:pt>
                <c:pt idx="3">
                  <c:v>91</c:v>
                </c:pt>
                <c:pt idx="4">
                  <c:v>7</c:v>
                </c:pt>
                <c:pt idx="5">
                  <c:v>19</c:v>
                </c:pt>
              </c:numCache>
            </c:numRef>
          </c:val>
        </c:ser>
        <c:ser>
          <c:idx val="1"/>
          <c:order val="1"/>
          <c:tx>
            <c:strRef>
              <c:f>'clusters (14nt)'!$A$4</c:f>
              <c:strCache>
                <c:ptCount val="1"/>
                <c:pt idx="0">
                  <c:v>∆exp5 up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(14nt)'!$B$4:$G$4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41</c:v>
                </c:pt>
                <c:pt idx="3">
                  <c:v>29</c:v>
                </c:pt>
                <c:pt idx="4">
                  <c:v>1</c:v>
                </c:pt>
                <c:pt idx="5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498112"/>
        <c:axId val="149635072"/>
      </c:barChart>
      <c:catAx>
        <c:axId val="1494981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635072"/>
        <c:crosses val="autoZero"/>
        <c:auto val="1"/>
        <c:lblAlgn val="ctr"/>
        <c:lblOffset val="100"/>
        <c:noMultiLvlLbl val="0"/>
      </c:catAx>
      <c:valAx>
        <c:axId val="1496350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4981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'clusters (14nt)'!$A$5</c:f>
              <c:strCache>
                <c:ptCount val="1"/>
                <c:pt idx="0">
                  <c:v>∆rbp35 down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(14nt)'!$B$5:$G$5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172</c:v>
                </c:pt>
                <c:pt idx="3">
                  <c:v>68</c:v>
                </c:pt>
                <c:pt idx="4">
                  <c:v>3</c:v>
                </c:pt>
                <c:pt idx="5">
                  <c:v>18</c:v>
                </c:pt>
              </c:numCache>
            </c:numRef>
          </c:val>
        </c:ser>
        <c:ser>
          <c:idx val="1"/>
          <c:order val="1"/>
          <c:tx>
            <c:strRef>
              <c:f>'clusters (14nt)'!$A$6</c:f>
              <c:strCache>
                <c:ptCount val="1"/>
                <c:pt idx="0">
                  <c:v>∆rbp35 up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(14nt)'!$B$6:$G$6</c:f>
              <c:numCache>
                <c:formatCode>General</c:formatCode>
                <c:ptCount val="6"/>
                <c:pt idx="0">
                  <c:v>195</c:v>
                </c:pt>
                <c:pt idx="1">
                  <c:v>1</c:v>
                </c:pt>
                <c:pt idx="2">
                  <c:v>4</c:v>
                </c:pt>
                <c:pt idx="3">
                  <c:v>128</c:v>
                </c:pt>
                <c:pt idx="4">
                  <c:v>8</c:v>
                </c:pt>
                <c:pt idx="5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746048"/>
        <c:axId val="149747584"/>
      </c:barChart>
      <c:catAx>
        <c:axId val="1497460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747584"/>
        <c:crosses val="autoZero"/>
        <c:auto val="1"/>
        <c:lblAlgn val="ctr"/>
        <c:lblOffset val="100"/>
        <c:noMultiLvlLbl val="0"/>
      </c:catAx>
      <c:valAx>
        <c:axId val="149747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74604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Hoja2!$A$15</c:f>
              <c:strCache>
                <c:ptCount val="1"/>
                <c:pt idx="0">
                  <c:v>WT</c:v>
                </c:pt>
              </c:strCache>
            </c:strRef>
          </c:tx>
          <c:dLbls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Hoja2!$I$1:$J$1</c:f>
              <c:strCache>
                <c:ptCount val="2"/>
                <c:pt idx="0">
                  <c:v>unknown</c:v>
                </c:pt>
                <c:pt idx="1">
                  <c:v>known</c:v>
                </c:pt>
              </c:strCache>
            </c:strRef>
          </c:cat>
          <c:val>
            <c:numRef>
              <c:f>Hoja2!$I$15:$J$15</c:f>
              <c:numCache>
                <c:formatCode>0.00%</c:formatCode>
                <c:ptCount val="2"/>
                <c:pt idx="0">
                  <c:v>0.67079766225767212</c:v>
                </c:pt>
                <c:pt idx="1">
                  <c:v>0.32920233774232782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Hoja2!$A$34</c:f>
              <c:strCache>
                <c:ptCount val="1"/>
                <c:pt idx="0">
                  <c:v>WT</c:v>
                </c:pt>
              </c:strCache>
            </c:strRef>
          </c:tx>
          <c:dLbls>
            <c:dLbl>
              <c:idx val="5"/>
              <c:layout>
                <c:manualLayout>
                  <c:x val="1.3459444444444445E-3"/>
                  <c:y val="-0.117500213675213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%" sourceLinked="0"/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Hoja2!$B$20:$H$20</c:f>
              <c:strCache>
                <c:ptCount val="7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</c:strCache>
            </c:strRef>
          </c:cat>
          <c:val>
            <c:numRef>
              <c:f>Hoja2!$B$34:$H$34</c:f>
              <c:numCache>
                <c:formatCode>0.00%</c:formatCode>
                <c:ptCount val="7"/>
                <c:pt idx="0">
                  <c:v>4.9071744551993889E-3</c:v>
                </c:pt>
                <c:pt idx="1">
                  <c:v>4.9502462248003386E-2</c:v>
                </c:pt>
                <c:pt idx="2">
                  <c:v>0.20339903850352822</c:v>
                </c:pt>
                <c:pt idx="3">
                  <c:v>8.995028011245898E-2</c:v>
                </c:pt>
                <c:pt idx="4">
                  <c:v>1.5037529168514584E-3</c:v>
                </c:pt>
                <c:pt idx="5">
                  <c:v>3.929665635629985E-3</c:v>
                </c:pt>
                <c:pt idx="6">
                  <c:v>0.11387673763028455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Hoja2!$A$13</c:f>
              <c:strCache>
                <c:ptCount val="1"/>
                <c:pt idx="0">
                  <c:v>∆exp5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Hoja2!$B$16:$H$16</c:f>
                <c:numCache>
                  <c:formatCode>General</c:formatCode>
                  <c:ptCount val="7"/>
                  <c:pt idx="0">
                    <c:v>3.1519143815249588E-4</c:v>
                  </c:pt>
                  <c:pt idx="1">
                    <c:v>3.1879455445964159E-3</c:v>
                  </c:pt>
                  <c:pt idx="2">
                    <c:v>8.7675283023087892E-3</c:v>
                  </c:pt>
                  <c:pt idx="3">
                    <c:v>4.2992017831817789E-3</c:v>
                  </c:pt>
                  <c:pt idx="4">
                    <c:v>2.1213720952837465E-4</c:v>
                  </c:pt>
                  <c:pt idx="5">
                    <c:v>1.030610544025256E-3</c:v>
                  </c:pt>
                  <c:pt idx="6">
                    <c:v>7.366426426376165E-3</c:v>
                  </c:pt>
                </c:numCache>
              </c:numRef>
            </c:plus>
            <c:minus>
              <c:numRef>
                <c:f>Hoja2!$B$16:$H$16</c:f>
                <c:numCache>
                  <c:formatCode>General</c:formatCode>
                  <c:ptCount val="7"/>
                  <c:pt idx="0">
                    <c:v>3.1519143815249588E-4</c:v>
                  </c:pt>
                  <c:pt idx="1">
                    <c:v>3.1879455445964159E-3</c:v>
                  </c:pt>
                  <c:pt idx="2">
                    <c:v>8.7675283023087892E-3</c:v>
                  </c:pt>
                  <c:pt idx="3">
                    <c:v>4.2992017831817789E-3</c:v>
                  </c:pt>
                  <c:pt idx="4">
                    <c:v>2.1213720952837465E-4</c:v>
                  </c:pt>
                  <c:pt idx="5">
                    <c:v>1.030610544025256E-3</c:v>
                  </c:pt>
                  <c:pt idx="6">
                    <c:v>7.366426426376165E-3</c:v>
                  </c:pt>
                </c:numCache>
              </c:numRef>
            </c:minus>
          </c:errBars>
          <c:cat>
            <c:strRef>
              <c:f>Hoja2!$B$1:$H$1</c:f>
              <c:strCache>
                <c:ptCount val="7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</c:strCache>
            </c:strRef>
          </c:cat>
          <c:val>
            <c:numRef>
              <c:f>Hoja2!$B$13:$H$13</c:f>
              <c:numCache>
                <c:formatCode>0.00%</c:formatCode>
                <c:ptCount val="7"/>
                <c:pt idx="0">
                  <c:v>4.3128499886316875E-3</c:v>
                </c:pt>
                <c:pt idx="1">
                  <c:v>2.6342136368828494E-2</c:v>
                </c:pt>
                <c:pt idx="2">
                  <c:v>0.11207484987882214</c:v>
                </c:pt>
                <c:pt idx="3">
                  <c:v>0.13717244211540189</c:v>
                </c:pt>
                <c:pt idx="4">
                  <c:v>1.5372052055066465E-3</c:v>
                </c:pt>
                <c:pt idx="5">
                  <c:v>9.4854394039992681E-3</c:v>
                </c:pt>
                <c:pt idx="6">
                  <c:v>2.895854626902061E-2</c:v>
                </c:pt>
              </c:numCache>
            </c:numRef>
          </c:val>
        </c:ser>
        <c:ser>
          <c:idx val="1"/>
          <c:order val="1"/>
          <c:tx>
            <c:strRef>
              <c:f>Hoja2!$A$14</c:f>
              <c:strCache>
                <c:ptCount val="1"/>
                <c:pt idx="0">
                  <c:v>∆rbp35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Hoja2!$B$17:$H$17</c:f>
                <c:numCache>
                  <c:formatCode>General</c:formatCode>
                  <c:ptCount val="7"/>
                  <c:pt idx="0">
                    <c:v>5.9610707077548532E-4</c:v>
                  </c:pt>
                  <c:pt idx="1">
                    <c:v>4.7111861477924528E-3</c:v>
                  </c:pt>
                  <c:pt idx="2">
                    <c:v>1.268166638566459E-2</c:v>
                  </c:pt>
                  <c:pt idx="3">
                    <c:v>4.3696607962605327E-2</c:v>
                  </c:pt>
                  <c:pt idx="4">
                    <c:v>1.0974381676740039E-3</c:v>
                  </c:pt>
                  <c:pt idx="5">
                    <c:v>5.0786922749961484E-3</c:v>
                  </c:pt>
                  <c:pt idx="6">
                    <c:v>1.6441466989174801E-3</c:v>
                  </c:pt>
                </c:numCache>
              </c:numRef>
            </c:plus>
            <c:minus>
              <c:numRef>
                <c:f>Hoja2!$B$17:$H$17</c:f>
                <c:numCache>
                  <c:formatCode>General</c:formatCode>
                  <c:ptCount val="7"/>
                  <c:pt idx="0">
                    <c:v>5.9610707077548532E-4</c:v>
                  </c:pt>
                  <c:pt idx="1">
                    <c:v>4.7111861477924528E-3</c:v>
                  </c:pt>
                  <c:pt idx="2">
                    <c:v>1.268166638566459E-2</c:v>
                  </c:pt>
                  <c:pt idx="3">
                    <c:v>4.3696607962605327E-2</c:v>
                  </c:pt>
                  <c:pt idx="4">
                    <c:v>1.0974381676740039E-3</c:v>
                  </c:pt>
                  <c:pt idx="5">
                    <c:v>5.0786922749961484E-3</c:v>
                  </c:pt>
                  <c:pt idx="6">
                    <c:v>1.6441466989174801E-3</c:v>
                  </c:pt>
                </c:numCache>
              </c:numRef>
            </c:minus>
          </c:errBars>
          <c:cat>
            <c:strRef>
              <c:f>Hoja2!$B$1:$H$1</c:f>
              <c:strCache>
                <c:ptCount val="7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</c:strCache>
            </c:strRef>
          </c:cat>
          <c:val>
            <c:numRef>
              <c:f>Hoja2!$B$14:$H$14</c:f>
              <c:numCache>
                <c:formatCode>0.00%</c:formatCode>
                <c:ptCount val="7"/>
                <c:pt idx="0">
                  <c:v>8.183266558154538E-3</c:v>
                </c:pt>
                <c:pt idx="1">
                  <c:v>3.5235407439752085E-2</c:v>
                </c:pt>
                <c:pt idx="2">
                  <c:v>0.11087914382316821</c:v>
                </c:pt>
                <c:pt idx="3">
                  <c:v>0.25017119789181086</c:v>
                </c:pt>
                <c:pt idx="4">
                  <c:v>4.9865482143461731E-3</c:v>
                </c:pt>
                <c:pt idx="5">
                  <c:v>2.4069464306853989E-2</c:v>
                </c:pt>
                <c:pt idx="6">
                  <c:v>2.4764299277977297E-2</c:v>
                </c:pt>
              </c:numCache>
            </c:numRef>
          </c:val>
        </c:ser>
        <c:ser>
          <c:idx val="2"/>
          <c:order val="2"/>
          <c:tx>
            <c:strRef>
              <c:f>Hoja2!$A$15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Hoja2!$B$18:$H$18</c:f>
                <c:numCache>
                  <c:formatCode>General</c:formatCode>
                  <c:ptCount val="7"/>
                  <c:pt idx="0">
                    <c:v>9.7484642621030286E-4</c:v>
                  </c:pt>
                  <c:pt idx="1">
                    <c:v>9.7782986014953227E-4</c:v>
                  </c:pt>
                  <c:pt idx="2">
                    <c:v>4.6663474926021053E-3</c:v>
                  </c:pt>
                  <c:pt idx="3">
                    <c:v>2.2661943175081911E-2</c:v>
                  </c:pt>
                  <c:pt idx="4">
                    <c:v>3.4507803243176909E-4</c:v>
                  </c:pt>
                  <c:pt idx="5">
                    <c:v>1.1031078698199373E-3</c:v>
                  </c:pt>
                  <c:pt idx="6">
                    <c:v>1.6708097918982524E-3</c:v>
                  </c:pt>
                </c:numCache>
              </c:numRef>
            </c:plus>
            <c:minus>
              <c:numRef>
                <c:f>Hoja2!$B$18:$H$18</c:f>
                <c:numCache>
                  <c:formatCode>General</c:formatCode>
                  <c:ptCount val="7"/>
                  <c:pt idx="0">
                    <c:v>9.7484642621030286E-4</c:v>
                  </c:pt>
                  <c:pt idx="1">
                    <c:v>9.7782986014953227E-4</c:v>
                  </c:pt>
                  <c:pt idx="2">
                    <c:v>4.6663474926021053E-3</c:v>
                  </c:pt>
                  <c:pt idx="3">
                    <c:v>2.2661943175081911E-2</c:v>
                  </c:pt>
                  <c:pt idx="4">
                    <c:v>3.4507803243176909E-4</c:v>
                  </c:pt>
                  <c:pt idx="5">
                    <c:v>1.1031078698199373E-3</c:v>
                  </c:pt>
                  <c:pt idx="6">
                    <c:v>1.6708097918982524E-3</c:v>
                  </c:pt>
                </c:numCache>
              </c:numRef>
            </c:minus>
          </c:errBars>
          <c:cat>
            <c:strRef>
              <c:f>Hoja2!$B$1:$H$1</c:f>
              <c:strCache>
                <c:ptCount val="7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</c:strCache>
            </c:strRef>
          </c:cat>
          <c:val>
            <c:numRef>
              <c:f>Hoja2!$B$15:$H$15</c:f>
              <c:numCache>
                <c:formatCode>0.00%</c:formatCode>
                <c:ptCount val="7"/>
                <c:pt idx="0">
                  <c:v>6.1950594828732415E-3</c:v>
                </c:pt>
                <c:pt idx="1">
                  <c:v>3.3533827935052558E-2</c:v>
                </c:pt>
                <c:pt idx="2">
                  <c:v>0.12903182222196599</c:v>
                </c:pt>
                <c:pt idx="3">
                  <c:v>0.14870616072203968</c:v>
                </c:pt>
                <c:pt idx="4">
                  <c:v>1.7340159237991622E-3</c:v>
                </c:pt>
                <c:pt idx="5">
                  <c:v>1.0001451456597157E-2</c:v>
                </c:pt>
                <c:pt idx="6">
                  <c:v>4.5285123453240171E-2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174336"/>
        <c:axId val="82175872"/>
      </c:barChart>
      <c:catAx>
        <c:axId val="82174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2175872"/>
        <c:crosses val="autoZero"/>
        <c:auto val="1"/>
        <c:lblAlgn val="ctr"/>
        <c:lblOffset val="100"/>
        <c:noMultiLvlLbl val="0"/>
      </c:catAx>
      <c:valAx>
        <c:axId val="82175872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217433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Sheet1!$K$9</c:f>
              <c:strCache>
                <c:ptCount val="1"/>
                <c:pt idx="0">
                  <c:v>∆exp5 down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Sheet1!$L$9:$S$9</c:f>
              <c:numCache>
                <c:formatCode>0%</c:formatCode>
                <c:ptCount val="8"/>
                <c:pt idx="0">
                  <c:v>1.9313304721030045E-2</c:v>
                </c:pt>
                <c:pt idx="1">
                  <c:v>0.14704680155323932</c:v>
                </c:pt>
                <c:pt idx="2">
                  <c:v>1.2977723278152463E-2</c:v>
                </c:pt>
                <c:pt idx="3">
                  <c:v>9.1661557326793375E-2</c:v>
                </c:pt>
                <c:pt idx="4">
                  <c:v>1.1751481708563254E-2</c:v>
                </c:pt>
                <c:pt idx="5">
                  <c:v>7.5618230124667894E-3</c:v>
                </c:pt>
                <c:pt idx="6">
                  <c:v>0.15246270181892499</c:v>
                </c:pt>
                <c:pt idx="7">
                  <c:v>0.55722460658082973</c:v>
                </c:pt>
              </c:numCache>
            </c:numRef>
          </c:val>
        </c:ser>
        <c:ser>
          <c:idx val="1"/>
          <c:order val="1"/>
          <c:tx>
            <c:strRef>
              <c:f>Sheet1!$K$10</c:f>
              <c:strCache>
                <c:ptCount val="1"/>
                <c:pt idx="0">
                  <c:v>∆exp5 up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Sheet1!$L$10:$S$10</c:f>
              <c:numCache>
                <c:formatCode>0%</c:formatCode>
                <c:ptCount val="8"/>
                <c:pt idx="0">
                  <c:v>0</c:v>
                </c:pt>
                <c:pt idx="1">
                  <c:v>5.2455889365760613E-3</c:v>
                </c:pt>
                <c:pt idx="2">
                  <c:v>4.2918454935622317E-3</c:v>
                </c:pt>
                <c:pt idx="3">
                  <c:v>3.6242250834525515E-2</c:v>
                </c:pt>
                <c:pt idx="4">
                  <c:v>0</c:v>
                </c:pt>
                <c:pt idx="5">
                  <c:v>0</c:v>
                </c:pt>
                <c:pt idx="6">
                  <c:v>5.4363376251788269E-2</c:v>
                </c:pt>
                <c:pt idx="7">
                  <c:v>0.89985693848354797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217984"/>
        <c:axId val="82223872"/>
      </c:barChart>
      <c:catAx>
        <c:axId val="822179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223872"/>
        <c:crosses val="autoZero"/>
        <c:auto val="1"/>
        <c:lblAlgn val="ctr"/>
        <c:lblOffset val="100"/>
        <c:noMultiLvlLbl val="0"/>
      </c:catAx>
      <c:valAx>
        <c:axId val="8222387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21798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8310E-2135-4281-9543-9CA06C31B9E0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78E0-8AF9-4C58-8B4C-B80F7D6B17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95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Magnaporthe</a:t>
            </a:r>
            <a:r>
              <a:rPr lang="en-US" sz="1200" dirty="0" smtClean="0"/>
              <a:t> </a:t>
            </a:r>
            <a:r>
              <a:rPr lang="en-US" sz="1200" dirty="0" err="1" smtClean="0"/>
              <a:t>oryzae</a:t>
            </a:r>
            <a:r>
              <a:rPr lang="en-US" sz="1200" dirty="0" smtClean="0"/>
              <a:t> is an </a:t>
            </a:r>
            <a:r>
              <a:rPr lang="en-US" sz="1200" dirty="0" err="1" smtClean="0"/>
              <a:t>ascomycete</a:t>
            </a:r>
            <a:r>
              <a:rPr lang="en-US" sz="1200" dirty="0" smtClean="0"/>
              <a:t> fungus that infects rice, it is</a:t>
            </a:r>
            <a:r>
              <a:rPr lang="en-US" sz="1200" baseline="0" dirty="0" smtClean="0"/>
              <a:t> worldwide </a:t>
            </a:r>
            <a:r>
              <a:rPr lang="en-US" sz="1200" baseline="0" dirty="0" err="1" smtClean="0"/>
              <a:t>speard</a:t>
            </a:r>
            <a:r>
              <a:rPr lang="en-US" sz="1200" baseline="0" dirty="0" smtClean="0"/>
              <a:t> and can infect different rice tissues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11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want to know something more about these mutants.</a:t>
            </a:r>
            <a:r>
              <a:rPr lang="en-US" baseline="0" dirty="0" smtClean="0"/>
              <a:t> We have performed a </a:t>
            </a:r>
            <a:r>
              <a:rPr lang="en-US" baseline="0" dirty="0" err="1" smtClean="0"/>
              <a:t>poyadenylation</a:t>
            </a:r>
            <a:r>
              <a:rPr lang="en-US" baseline="0" dirty="0" smtClean="0"/>
              <a:t> sites sequencing, in order to know the role of Rbp35 in alternative polyadenylation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69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</a:t>
            </a:r>
            <a:r>
              <a:rPr lang="en-US" dirty="0" err="1" smtClean="0"/>
              <a:t>smallRNA</a:t>
            </a:r>
            <a:r>
              <a:rPr lang="en-US" baseline="0" dirty="0" smtClean="0"/>
              <a:t> sequencing, in order to know how exp5 and rbp35 regulate the non-coding population in </a:t>
            </a:r>
            <a:r>
              <a:rPr lang="en-US" baseline="0" dirty="0" err="1" smtClean="0"/>
              <a:t>magnaporthe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oryzae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also </a:t>
            </a:r>
            <a:r>
              <a:rPr lang="en-US" dirty="0" err="1" smtClean="0"/>
              <a:t>studing</a:t>
            </a:r>
            <a:r>
              <a:rPr lang="en-US" baseline="0" dirty="0" smtClean="0"/>
              <a:t> the evolutionary history of several protein complexes in fungi, but we are not seeing this in this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 a</a:t>
            </a:r>
            <a:r>
              <a:rPr lang="en-US" baseline="0" dirty="0" smtClean="0"/>
              <a:t> library preparation method specifically implemented to sequence  only </a:t>
            </a:r>
            <a:r>
              <a:rPr lang="en-US" baseline="0" dirty="0" err="1" smtClean="0"/>
              <a:t>polyadenilation</a:t>
            </a:r>
            <a:r>
              <a:rPr lang="en-US" baseline="0" dirty="0" smtClean="0"/>
              <a:t> sites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87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36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a typical mapping</a:t>
            </a:r>
            <a:r>
              <a:rPr lang="en-US" baseline="0" dirty="0" smtClean="0"/>
              <a:t> on a gene look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593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821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nucleotide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poly</a:t>
            </a:r>
            <a:r>
              <a:rPr lang="es-ES" baseline="0" dirty="0" smtClean="0"/>
              <a:t>(A) </a:t>
            </a:r>
            <a:r>
              <a:rPr lang="es-ES" baseline="0" dirty="0" err="1" smtClean="0"/>
              <a:t>site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described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literature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Magnaporthe</a:t>
            </a:r>
            <a:r>
              <a:rPr lang="en-US" dirty="0" smtClean="0"/>
              <a:t> life cycle</a:t>
            </a:r>
            <a:r>
              <a:rPr lang="en-US" baseline="0" dirty="0" smtClean="0"/>
              <a:t> starts with a spore landing on the plant, from where a puncturing structure called “</a:t>
            </a:r>
            <a:r>
              <a:rPr lang="en-US" baseline="0" dirty="0" err="1" smtClean="0"/>
              <a:t>appressorium</a:t>
            </a:r>
            <a:r>
              <a:rPr lang="en-US" baseline="0" dirty="0" smtClean="0"/>
              <a:t>” is developed. The fungus then penetrate the cells, reproduces and the cycle starts over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054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But</a:t>
            </a:r>
            <a:r>
              <a:rPr lang="es-ES" dirty="0" smtClean="0"/>
              <a:t> in </a:t>
            </a:r>
            <a:r>
              <a:rPr lang="es-ES" dirty="0" err="1" smtClean="0"/>
              <a:t>M.oryzae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cut-site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down-stream</a:t>
            </a:r>
            <a:r>
              <a:rPr lang="es-ES" baseline="0" dirty="0" smtClean="0"/>
              <a:t> U-</a:t>
            </a:r>
            <a:r>
              <a:rPr lang="es-ES" baseline="0" dirty="0" err="1" smtClean="0"/>
              <a:t>rich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missing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upstream</a:t>
            </a:r>
            <a:r>
              <a:rPr lang="es-ES" baseline="0" dirty="0" smtClean="0"/>
              <a:t> Au-</a:t>
            </a:r>
            <a:r>
              <a:rPr lang="es-ES" baseline="0" dirty="0" err="1" smtClean="0"/>
              <a:t>rich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replace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specific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</a:t>
            </a:r>
            <a:r>
              <a:rPr lang="en-CA" baseline="0" dirty="0" smtClean="0"/>
              <a:t> polyadenylation machinery in the fungal kingdom is characterized but a protein Hrp1, known to bin AU-rich region in yeast.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baseline="0" dirty="0" smtClean="0"/>
              <a:t>But, even if this protein is present in filamentous fungi, the AU-rich element is not. So, what does Hrp1 bind?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We</a:t>
            </a:r>
            <a:r>
              <a:rPr lang="en-CA" baseline="0" dirty="0" smtClean="0"/>
              <a:t> also found that in carbon starvation 455 genes are affected in alternative polyadenylation, most of them preferring a more distal poly(A) site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interested in two mutants, one is the</a:t>
            </a:r>
            <a:r>
              <a:rPr lang="en-US" baseline="0" dirty="0" smtClean="0"/>
              <a:t> </a:t>
            </a:r>
            <a:r>
              <a:rPr lang="en-US" dirty="0" smtClean="0"/>
              <a:t>rbp35</a:t>
            </a:r>
            <a:r>
              <a:rPr lang="en-US" baseline="0" dirty="0" smtClean="0"/>
              <a:t> gene</a:t>
            </a:r>
            <a:r>
              <a:rPr lang="en-US" dirty="0" smtClean="0"/>
              <a:t>, you</a:t>
            </a:r>
            <a:r>
              <a:rPr lang="en-US" baseline="0" dirty="0" smtClean="0"/>
              <a:t> can see here it’s defective in pathogenicity and development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123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And</a:t>
            </a:r>
            <a:r>
              <a:rPr lang="en-CA" baseline="0" dirty="0" smtClean="0"/>
              <a:t> this results in the fungus having longer 3’UTRs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1000 genes present some kind of antisense transcription. We don’t know the effect of this </a:t>
            </a:r>
            <a:r>
              <a:rPr lang="en-US" baseline="0" dirty="0" err="1" smtClean="0"/>
              <a:t>fenomenon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461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antisense transcripts are usually</a:t>
            </a:r>
            <a:r>
              <a:rPr lang="en-US" baseline="0" dirty="0" smtClean="0"/>
              <a:t> located in the 3’UTR, and most of them are differentially expressed between conditions, so there could be a functional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075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 strangely, </a:t>
            </a:r>
            <a:r>
              <a:rPr lang="en-US" dirty="0" err="1" smtClean="0"/>
              <a:t>tRNA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r>
              <a:rPr lang="en-US" dirty="0" smtClean="0"/>
              <a:t>.</a:t>
            </a:r>
            <a:r>
              <a:rPr lang="en-US" baseline="0" dirty="0" smtClean="0"/>
              <a:t> They possess a very short “3’UTR” as we can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138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they are subsequently processed into </a:t>
            </a:r>
            <a:r>
              <a:rPr lang="en-US" dirty="0" err="1" smtClean="0"/>
              <a:t>theis</a:t>
            </a:r>
            <a:r>
              <a:rPr lang="en-US" baseline="0" dirty="0" smtClean="0"/>
              <a:t> final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684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nucleotide</a:t>
            </a:r>
            <a:r>
              <a:rPr lang="en-US" baseline="0" dirty="0" smtClean="0"/>
              <a:t> profile differs from regular poly(A) sites, meaning that they probably cleaved by a different machinery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691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polyadenylation site region has a defined secondary structure.</a:t>
            </a:r>
            <a:r>
              <a:rPr lang="en-US" baseline="0" dirty="0" smtClean="0"/>
              <a:t> On the y-axis we have the probability of a nucleotide to be bounded or not (we will se later a picture)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410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198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other one in exp5, defective in pathogenicity and growing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033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The recognition of a proper UGUA motif by Rbp35 is essential for the cleavage reaction. 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Rbp35 can help to occlude an alternative poly(A) site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protein is missing, the occluded poly(A) site becomes</a:t>
            </a:r>
            <a:r>
              <a:rPr lang="en-US" baseline="0" dirty="0" smtClean="0"/>
              <a:t> visible and it is cleaved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library</a:t>
            </a:r>
            <a:r>
              <a:rPr lang="en-US" baseline="0" dirty="0" smtClean="0"/>
              <a:t> preparation was performed by </a:t>
            </a:r>
            <a:r>
              <a:rPr lang="en-US" baseline="0" dirty="0" err="1" smtClean="0"/>
              <a:t>adriana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norwich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13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a</a:t>
            </a:r>
            <a:r>
              <a:rPr lang="en-US" baseline="0" dirty="0" smtClean="0"/>
              <a:t> member on the polyadenylation machinery. As you all probably already know, polyadenylation is the process where  a nascent  messenger RNA is cleaved and added with adenines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62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polyadenylation</a:t>
            </a:r>
            <a:r>
              <a:rPr lang="en-US" baseline="0" dirty="0" smtClean="0"/>
              <a:t> machinery is conserved in all </a:t>
            </a:r>
            <a:r>
              <a:rPr lang="en-US" baseline="0" dirty="0" err="1" smtClean="0"/>
              <a:t>eukariotic</a:t>
            </a:r>
            <a:r>
              <a:rPr lang="en-US" baseline="0" dirty="0" smtClean="0"/>
              <a:t>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44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</a:t>
            </a:r>
            <a:r>
              <a:rPr lang="en-US" dirty="0" err="1" smtClean="0"/>
              <a:t>orthologs</a:t>
            </a:r>
            <a:r>
              <a:rPr lang="en-US" dirty="0" smtClean="0"/>
              <a:t> of rbp35 is not found in yeast, while it is present</a:t>
            </a:r>
            <a:r>
              <a:rPr lang="en-US" baseline="0" dirty="0" smtClean="0"/>
              <a:t> in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272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involved in alternative polyadenylation,</a:t>
            </a:r>
            <a:r>
              <a:rPr lang="en-US" baseline="0" dirty="0" smtClean="0"/>
              <a:t> a process where different  polyadenylation sites can be selected on the same transcript, depending on specific binding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5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EXP5 is a </a:t>
            </a:r>
            <a:r>
              <a:rPr lang="en-US" sz="1200" dirty="0" err="1" smtClean="0"/>
              <a:t>kariopherin</a:t>
            </a:r>
            <a:r>
              <a:rPr lang="en-US" sz="1200" dirty="0" smtClean="0"/>
              <a:t> involved in the nuclear import/export.</a:t>
            </a:r>
            <a:r>
              <a:rPr lang="en-US" sz="1200" baseline="0" dirty="0" smtClean="0"/>
              <a:t> In animals it exports mostly double stranded RNAs and a few proteins, in yeast, it is involved in </a:t>
            </a:r>
            <a:r>
              <a:rPr lang="en-US" sz="1200" baseline="0" dirty="0" err="1" smtClean="0"/>
              <a:t>tRNA</a:t>
            </a:r>
            <a:r>
              <a:rPr lang="en-US" sz="1200" baseline="0" dirty="0" smtClean="0"/>
              <a:t> re-export and some transcription factors export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30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3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57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6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75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0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94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133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51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7C714-66E9-4EBF-BE2C-122EA42E97DF}" type="datetimeFigureOut">
              <a:rPr lang="es-ES" smtClean="0"/>
              <a:t>07/06/2015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06C7-8428-43A6-9202-EBE2CD6E3E1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57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FreeMono" pitchFamily="49" charset="0"/>
                <a:cs typeface="Arial" pitchFamily="34" charset="0"/>
              </a:rPr>
              <a:t>Bioinformatics approaches to understand RNA biology in the rice blast fungus</a:t>
            </a:r>
            <a:endParaRPr lang="es-ES" dirty="0">
              <a:ea typeface="FreeMono" pitchFamily="49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Marco Marconi</a:t>
            </a:r>
          </a:p>
          <a:p>
            <a:r>
              <a:rPr lang="en-US" sz="1900" noProof="0" dirty="0" smtClean="0"/>
              <a:t>Center for Plant Biotechnology and Genomics</a:t>
            </a:r>
            <a:br>
              <a:rPr lang="en-US" sz="1900" noProof="0" dirty="0" smtClean="0"/>
            </a:br>
            <a:r>
              <a:rPr lang="en-US" sz="1900" noProof="0" dirty="0" smtClean="0"/>
              <a:t>Technical University of Madrid</a:t>
            </a:r>
          </a:p>
          <a:p>
            <a:endParaRPr lang="es-ES" dirty="0"/>
          </a:p>
        </p:txBody>
      </p:sp>
      <p:pic>
        <p:nvPicPr>
          <p:cNvPr id="4" name="19 Imag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0 Imagen" descr="universidad_politecnica_log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3 Imagen" descr="universidad_politecnica_log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37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Elipse"/>
          <p:cNvSpPr/>
          <p:nvPr/>
        </p:nvSpPr>
        <p:spPr>
          <a:xfrm>
            <a:off x="1752600" y="2986028"/>
            <a:ext cx="5638800" cy="2728972"/>
          </a:xfrm>
          <a:prstGeom prst="ellipse">
            <a:avLst/>
          </a:prstGeom>
          <a:ln>
            <a:solidFill>
              <a:schemeClr val="tx2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arriba"/>
          <p:cNvSpPr/>
          <p:nvPr/>
        </p:nvSpPr>
        <p:spPr>
          <a:xfrm rot="19102659">
            <a:off x="2582236" y="2057428"/>
            <a:ext cx="305360" cy="26141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Flecha arriba"/>
          <p:cNvSpPr/>
          <p:nvPr/>
        </p:nvSpPr>
        <p:spPr>
          <a:xfrm rot="2876870">
            <a:off x="6692744" y="2094134"/>
            <a:ext cx="305360" cy="25355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EXP5 is a </a:t>
            </a:r>
            <a:r>
              <a:rPr lang="en-US" sz="2800" dirty="0" err="1" smtClean="0"/>
              <a:t>kariopherin</a:t>
            </a:r>
            <a:r>
              <a:rPr lang="en-US" sz="2800" dirty="0" smtClean="0"/>
              <a:t> involved in the nuclear import/export of proteins and RNAs</a:t>
            </a:r>
            <a:endParaRPr lang="es-ES" sz="2800" dirty="0"/>
          </a:p>
        </p:txBody>
      </p:sp>
      <p:sp>
        <p:nvSpPr>
          <p:cNvPr id="4" name="3 CuadroTexto"/>
          <p:cNvSpPr txBox="1"/>
          <p:nvPr/>
        </p:nvSpPr>
        <p:spPr>
          <a:xfrm>
            <a:off x="4016268" y="58674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NUCLEUS</a:t>
            </a:r>
            <a:endParaRPr lang="es-ES" dirty="0"/>
          </a:p>
        </p:txBody>
      </p:sp>
      <p:sp>
        <p:nvSpPr>
          <p:cNvPr id="5" name="4 Elipse"/>
          <p:cNvSpPr/>
          <p:nvPr/>
        </p:nvSpPr>
        <p:spPr>
          <a:xfrm rot="1947176">
            <a:off x="6009695" y="3177444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MSN5</a:t>
            </a:r>
          </a:p>
          <a:p>
            <a:pPr algn="ctr"/>
            <a:r>
              <a:rPr lang="en-US" dirty="0" smtClean="0"/>
              <a:t>(yeast)</a:t>
            </a:r>
            <a:endParaRPr lang="es-ES" dirty="0"/>
          </a:p>
        </p:txBody>
      </p:sp>
      <p:sp>
        <p:nvSpPr>
          <p:cNvPr id="6" name="5 Elipse"/>
          <p:cNvSpPr/>
          <p:nvPr/>
        </p:nvSpPr>
        <p:spPr>
          <a:xfrm rot="20011241">
            <a:off x="2090448" y="3101243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EXP5</a:t>
            </a:r>
          </a:p>
          <a:p>
            <a:pPr algn="ctr"/>
            <a:r>
              <a:rPr lang="en-US" sz="1100" dirty="0" smtClean="0"/>
              <a:t>(metazoan)</a:t>
            </a:r>
            <a:endParaRPr lang="es-ES" sz="1100" dirty="0"/>
          </a:p>
        </p:txBody>
      </p:sp>
      <p:sp>
        <p:nvSpPr>
          <p:cNvPr id="8" name="7 Rectángulo"/>
          <p:cNvSpPr/>
          <p:nvPr/>
        </p:nvSpPr>
        <p:spPr>
          <a:xfrm>
            <a:off x="5817893" y="2446834"/>
            <a:ext cx="1527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 smtClean="0"/>
              <a:t>aminoacyl-tRNA</a:t>
            </a:r>
            <a:endParaRPr lang="es-ES" sz="1600" dirty="0" smtClean="0"/>
          </a:p>
          <a:p>
            <a:pPr algn="ctr"/>
            <a:r>
              <a:rPr lang="en-US" sz="1600" i="1" dirty="0" smtClean="0"/>
              <a:t>re-export</a:t>
            </a:r>
            <a:endParaRPr lang="es-ES" sz="1600" i="1" dirty="0"/>
          </a:p>
        </p:txBody>
      </p:sp>
      <p:sp>
        <p:nvSpPr>
          <p:cNvPr id="9" name="8 Rectángulo"/>
          <p:cNvSpPr/>
          <p:nvPr/>
        </p:nvSpPr>
        <p:spPr>
          <a:xfrm>
            <a:off x="7153367" y="3187756"/>
            <a:ext cx="1990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Some transcription factors</a:t>
            </a:r>
            <a:endParaRPr lang="es-ES" sz="1600" i="1" dirty="0"/>
          </a:p>
        </p:txBody>
      </p:sp>
      <p:sp>
        <p:nvSpPr>
          <p:cNvPr id="12" name="11 Elipse"/>
          <p:cNvSpPr/>
          <p:nvPr/>
        </p:nvSpPr>
        <p:spPr>
          <a:xfrm>
            <a:off x="6172199" y="3978459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17" name="16 Elipse"/>
          <p:cNvSpPr/>
          <p:nvPr/>
        </p:nvSpPr>
        <p:spPr>
          <a:xfrm>
            <a:off x="2235599" y="3829295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20" name="19 Rectángulo"/>
          <p:cNvSpPr/>
          <p:nvPr/>
        </p:nvSpPr>
        <p:spPr>
          <a:xfrm>
            <a:off x="2193553" y="2079524"/>
            <a:ext cx="2055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/>
              <a:t>double-stranded</a:t>
            </a:r>
            <a:r>
              <a:rPr lang="es-ES" sz="1600" dirty="0"/>
              <a:t> </a:t>
            </a:r>
            <a:r>
              <a:rPr lang="es-ES" sz="1600" dirty="0" err="1" smtClean="0"/>
              <a:t>RNAs</a:t>
            </a:r>
            <a:endParaRPr lang="es-ES" sz="1600" dirty="0" smtClean="0"/>
          </a:p>
          <a:p>
            <a:pPr algn="ctr"/>
            <a:r>
              <a:rPr lang="es-ES" sz="1600" dirty="0" smtClean="0"/>
              <a:t> </a:t>
            </a:r>
            <a:r>
              <a:rPr lang="es-ES" sz="1600" dirty="0" err="1"/>
              <a:t>binding</a:t>
            </a:r>
            <a:r>
              <a:rPr lang="es-ES" sz="1600" dirty="0"/>
              <a:t> </a:t>
            </a:r>
            <a:r>
              <a:rPr lang="es-ES" sz="1600" dirty="0" err="1"/>
              <a:t>proteins</a:t>
            </a:r>
            <a:endParaRPr lang="es-ES" sz="1600" dirty="0"/>
          </a:p>
        </p:txBody>
      </p:sp>
      <p:sp>
        <p:nvSpPr>
          <p:cNvPr id="21" name="20 Rectángulo"/>
          <p:cNvSpPr/>
          <p:nvPr/>
        </p:nvSpPr>
        <p:spPr>
          <a:xfrm>
            <a:off x="685800" y="3459557"/>
            <a:ext cx="1131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micro-RNA </a:t>
            </a:r>
            <a:endParaRPr lang="es-ES" sz="1600" dirty="0" smtClean="0"/>
          </a:p>
          <a:p>
            <a:pPr algn="ctr"/>
            <a:r>
              <a:rPr lang="es-ES" sz="1600" dirty="0" err="1" smtClean="0"/>
              <a:t>precursors</a:t>
            </a:r>
            <a:endParaRPr lang="es-ES" sz="1600" dirty="0"/>
          </a:p>
        </p:txBody>
      </p:sp>
      <p:sp>
        <p:nvSpPr>
          <p:cNvPr id="22" name="21 Rectángulo"/>
          <p:cNvSpPr/>
          <p:nvPr/>
        </p:nvSpPr>
        <p:spPr>
          <a:xfrm>
            <a:off x="1104960" y="247360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/>
              <a:t>tRNAs</a:t>
            </a:r>
            <a:endParaRPr lang="es-ES" sz="1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73882" y="2871132"/>
            <a:ext cx="1554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ILF3, EF1A, JAZ…</a:t>
            </a:r>
            <a:endParaRPr lang="es-ES" sz="1600" dirty="0"/>
          </a:p>
        </p:txBody>
      </p:sp>
      <p:sp>
        <p:nvSpPr>
          <p:cNvPr id="24" name="23 Marco"/>
          <p:cNvSpPr/>
          <p:nvPr/>
        </p:nvSpPr>
        <p:spPr>
          <a:xfrm>
            <a:off x="5105960" y="1981200"/>
            <a:ext cx="4038040" cy="2895600"/>
          </a:xfrm>
          <a:prstGeom prst="frame">
            <a:avLst>
              <a:gd name="adj1" fmla="val 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077200" y="1611868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  <p:sp>
        <p:nvSpPr>
          <p:cNvPr id="26" name="25 Marco"/>
          <p:cNvSpPr/>
          <p:nvPr/>
        </p:nvSpPr>
        <p:spPr>
          <a:xfrm>
            <a:off x="216579" y="1981200"/>
            <a:ext cx="4038040" cy="2895600"/>
          </a:xfrm>
          <a:prstGeom prst="frame">
            <a:avLst>
              <a:gd name="adj1" fmla="val 4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86003" y="1611868"/>
            <a:ext cx="125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METAZOAN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02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</a:t>
            </a:r>
            <a:r>
              <a:rPr lang="en-US" dirty="0" err="1" smtClean="0"/>
              <a:t>related</a:t>
            </a:r>
            <a:r>
              <a:rPr lang="en-US" dirty="0" smtClean="0"/>
              <a:t>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</a:t>
            </a:r>
            <a:r>
              <a:rPr lang="en-US" dirty="0" err="1" smtClean="0"/>
              <a:t>related</a:t>
            </a:r>
            <a:r>
              <a:rPr lang="en-US" dirty="0" smtClean="0"/>
              <a:t>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63" y="343797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en-US" i="1" dirty="0" err="1" smtClean="0">
                <a:latin typeface="Constantia" pitchFamily="18" charset="0"/>
              </a:rPr>
              <a:t>Aspartyl</a:t>
            </a:r>
            <a:r>
              <a:rPr lang="en-US" i="1" dirty="0" smtClean="0">
                <a:latin typeface="Constantia" pitchFamily="18" charset="0"/>
              </a:rPr>
              <a:t> </a:t>
            </a:r>
            <a:r>
              <a:rPr lang="en-US" i="1" dirty="0" err="1" smtClean="0">
                <a:latin typeface="Constantia" pitchFamily="18" charset="0"/>
              </a:rPr>
              <a:t>tRNA</a:t>
            </a:r>
            <a:r>
              <a:rPr lang="en-US" i="1" dirty="0" smtClean="0">
                <a:latin typeface="Constantia" pitchFamily="18" charset="0"/>
              </a:rPr>
              <a:t> synthase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 smtClean="0">
                <a:latin typeface="Constantia" pitchFamily="18" charset="0"/>
              </a:rPr>
              <a:t>Pre-RNA </a:t>
            </a:r>
            <a:r>
              <a:rPr lang="en-US" i="1" dirty="0">
                <a:latin typeface="Constantia" pitchFamily="18" charset="0"/>
              </a:rPr>
              <a:t>processing factor 39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>
                <a:latin typeface="Constantia" pitchFamily="18" charset="0"/>
              </a:rPr>
              <a:t>GET1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>
                <a:latin typeface="Constantia" pitchFamily="18" charset="0"/>
              </a:rPr>
              <a:t>Nuclear pore complex protein Nup107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>
                <a:latin typeface="Constantia" pitchFamily="18" charset="0"/>
              </a:rPr>
              <a:t>Serine </a:t>
            </a:r>
            <a:r>
              <a:rPr lang="en-US" i="1" dirty="0" err="1">
                <a:latin typeface="Constantia" pitchFamily="18" charset="0"/>
              </a:rPr>
              <a:t>hydroxymethyltransferase</a:t>
            </a:r>
            <a:r>
              <a:rPr lang="en-US" i="1" dirty="0">
                <a:latin typeface="Constantia" pitchFamily="18" charset="0"/>
              </a:rPr>
              <a:t> 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 smtClean="0">
                <a:latin typeface="Constantia" pitchFamily="18" charset="0"/>
              </a:rPr>
              <a:t>AP-1 complex subunit</a:t>
            </a:r>
            <a:endParaRPr lang="en-US" i="1" dirty="0">
              <a:latin typeface="Constantia" pitchFamily="18" charset="0"/>
            </a:endParaRP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 smtClean="0">
                <a:latin typeface="Constantia" pitchFamily="18" charset="0"/>
              </a:rPr>
              <a:t>…more…</a:t>
            </a:r>
            <a:endParaRPr lang="en-US" i="1" dirty="0">
              <a:latin typeface="Constant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876" y="5921514"/>
            <a:ext cx="461812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All conserved in other 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</a:t>
            </a:r>
            <a:r>
              <a:rPr lang="en-US" dirty="0" err="1" smtClean="0"/>
              <a:t>related</a:t>
            </a:r>
            <a:r>
              <a:rPr lang="en-US" dirty="0" smtClean="0"/>
              <a:t>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63" y="343797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en-US" i="1" dirty="0" err="1" smtClean="0">
                <a:latin typeface="Constantia" pitchFamily="18" charset="0"/>
              </a:rPr>
              <a:t>Aspartyl</a:t>
            </a:r>
            <a:r>
              <a:rPr lang="en-US" i="1" dirty="0" smtClean="0">
                <a:latin typeface="Constantia" pitchFamily="18" charset="0"/>
              </a:rPr>
              <a:t> </a:t>
            </a:r>
            <a:r>
              <a:rPr lang="en-US" i="1" dirty="0" err="1" smtClean="0">
                <a:latin typeface="Constantia" pitchFamily="18" charset="0"/>
              </a:rPr>
              <a:t>tRNA</a:t>
            </a:r>
            <a:r>
              <a:rPr lang="en-US" i="1" dirty="0" smtClean="0">
                <a:latin typeface="Constantia" pitchFamily="18" charset="0"/>
              </a:rPr>
              <a:t> synthase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 smtClean="0">
                <a:latin typeface="Constantia" pitchFamily="18" charset="0"/>
              </a:rPr>
              <a:t>Pre-RNA </a:t>
            </a:r>
            <a:r>
              <a:rPr lang="en-US" i="1" dirty="0">
                <a:latin typeface="Constantia" pitchFamily="18" charset="0"/>
              </a:rPr>
              <a:t>processing factor 39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>
                <a:latin typeface="Constantia" pitchFamily="18" charset="0"/>
              </a:rPr>
              <a:t>GET1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>
                <a:latin typeface="Constantia" pitchFamily="18" charset="0"/>
              </a:rPr>
              <a:t>Nuclear pore complex protein Nup107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>
                <a:latin typeface="Constantia" pitchFamily="18" charset="0"/>
              </a:rPr>
              <a:t>Serine </a:t>
            </a:r>
            <a:r>
              <a:rPr lang="en-US" i="1" dirty="0" err="1">
                <a:latin typeface="Constantia" pitchFamily="18" charset="0"/>
              </a:rPr>
              <a:t>hydroxymethyltransferase</a:t>
            </a:r>
            <a:r>
              <a:rPr lang="en-US" i="1" dirty="0">
                <a:latin typeface="Constantia" pitchFamily="18" charset="0"/>
              </a:rPr>
              <a:t> 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 smtClean="0">
                <a:latin typeface="Constantia" pitchFamily="18" charset="0"/>
              </a:rPr>
              <a:t>AP-1 complex subunit</a:t>
            </a:r>
            <a:endParaRPr lang="en-US" i="1" dirty="0">
              <a:latin typeface="Constantia" pitchFamily="18" charset="0"/>
            </a:endParaRP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i="1" dirty="0" smtClean="0">
                <a:latin typeface="Constantia" pitchFamily="18" charset="0"/>
              </a:rPr>
              <a:t>…more…</a:t>
            </a:r>
            <a:endParaRPr lang="en-US" i="1" dirty="0">
              <a:latin typeface="Constant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876" y="5921514"/>
            <a:ext cx="461812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All conserved in other 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64645"/>
            <a:ext cx="28003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7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" y="1489075"/>
            <a:ext cx="6354763" cy="367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28800"/>
            <a:ext cx="22479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19 Image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37" y="5964274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0 Imagen" descr="universidad_politecnica_logo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3 Imagen" descr="universidad_politecnica_logo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0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47800"/>
            <a:ext cx="28575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9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2838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RNA-</a:t>
            </a:r>
            <a:r>
              <a:rPr lang="en-US" sz="2000" dirty="0" err="1" smtClean="0"/>
              <a:t>seq</a:t>
            </a:r>
            <a:r>
              <a:rPr lang="en-US" sz="2000" dirty="0" smtClean="0"/>
              <a:t> on polyadenylation sites</a:t>
            </a:r>
            <a:endParaRPr lang="es-ES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2731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2777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3627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3512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3558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2711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3496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438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211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1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Small RNA-</a:t>
            </a:r>
            <a:r>
              <a:rPr lang="en-US" sz="2000" dirty="0" err="1" smtClean="0"/>
              <a:t>seq</a:t>
            </a:r>
            <a:endParaRPr lang="es-ES" sz="20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32116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4896221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04754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45035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51932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45824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4958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4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Small RNA-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10 Rectángulo"/>
          <p:cNvSpPr/>
          <p:nvPr/>
        </p:nvSpPr>
        <p:spPr>
          <a:xfrm>
            <a:off x="948564" y="5715000"/>
            <a:ext cx="7628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Evolutionary analysis of polyadenylation/splicing/translation machineries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843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3372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RNA-</a:t>
            </a:r>
            <a:r>
              <a:rPr lang="en-US" sz="2000" dirty="0" err="1"/>
              <a:t>seq</a:t>
            </a:r>
            <a:r>
              <a:rPr lang="en-US" sz="2000" dirty="0"/>
              <a:t> on polyadenylation sites</a:t>
            </a:r>
            <a:endParaRPr lang="es-ES" sz="20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3265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3310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41605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40462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40914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3245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40295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971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7452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Marco"/>
          <p:cNvSpPr/>
          <p:nvPr/>
        </p:nvSpPr>
        <p:spPr>
          <a:xfrm>
            <a:off x="381000" y="1828800"/>
            <a:ext cx="8534400" cy="3276600"/>
          </a:xfrm>
          <a:prstGeom prst="frame">
            <a:avLst>
              <a:gd name="adj1" fmla="val 1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/>
          <p:cNvSpPr txBox="1"/>
          <p:nvPr/>
        </p:nvSpPr>
        <p:spPr>
          <a:xfrm>
            <a:off x="88998" y="135467"/>
            <a:ext cx="897033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Polyadenylation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sites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mapping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is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performed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with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a 3’ T-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filling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method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2 CuadroTexto"/>
          <p:cNvSpPr txBox="1"/>
          <p:nvPr/>
        </p:nvSpPr>
        <p:spPr>
          <a:xfrm>
            <a:off x="88998" y="6324600"/>
            <a:ext cx="8927544" cy="30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100" b="0" dirty="0" smtClean="0">
                <a:solidFill>
                  <a:srgbClr val="000000"/>
                </a:solidFill>
              </a:rPr>
              <a:t>(</a:t>
            </a:r>
            <a:r>
              <a:rPr lang="en-US" sz="1100" b="0" dirty="0" err="1" smtClean="0">
                <a:solidFill>
                  <a:srgbClr val="000000"/>
                </a:solidFill>
              </a:rPr>
              <a:t>Wilkening</a:t>
            </a:r>
            <a:r>
              <a:rPr lang="en-US" sz="1100" b="0" dirty="0" smtClean="0">
                <a:solidFill>
                  <a:srgbClr val="000000"/>
                </a:solidFill>
              </a:rPr>
              <a:t> et al., Nucleic Acids Res. 2013 , 1–8. An </a:t>
            </a:r>
            <a:r>
              <a:rPr lang="en-US" sz="1100" b="0" dirty="0">
                <a:solidFill>
                  <a:srgbClr val="000000"/>
                </a:solidFill>
              </a:rPr>
              <a:t>efficient method for </a:t>
            </a:r>
            <a:r>
              <a:rPr lang="en-US" sz="1100" b="0" dirty="0" smtClean="0">
                <a:solidFill>
                  <a:srgbClr val="000000"/>
                </a:solidFill>
              </a:rPr>
              <a:t>genome-wide polyadenylation site </a:t>
            </a:r>
            <a:r>
              <a:rPr lang="en-US" sz="1100" b="0" dirty="0">
                <a:solidFill>
                  <a:srgbClr val="000000"/>
                </a:solidFill>
              </a:rPr>
              <a:t>mapping and </a:t>
            </a:r>
            <a:r>
              <a:rPr lang="en-US" sz="1100" b="0" dirty="0" smtClean="0">
                <a:solidFill>
                  <a:srgbClr val="000000"/>
                </a:solidFill>
              </a:rPr>
              <a:t>RNA quantification)</a:t>
            </a:r>
            <a:endParaRPr lang="en-US" sz="1100" b="0" dirty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44" y="1905000"/>
            <a:ext cx="3200400" cy="421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9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183593" y="1295400"/>
            <a:ext cx="278114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2000" u="sng" dirty="0" smtClean="0">
                <a:solidFill>
                  <a:srgbClr val="000000"/>
                </a:solidFill>
              </a:rPr>
              <a:t>Two </a:t>
            </a:r>
            <a:r>
              <a:rPr lang="en-GB" sz="2000" u="sng" dirty="0">
                <a:solidFill>
                  <a:srgbClr val="000000"/>
                </a:solidFill>
              </a:rPr>
              <a:t>strains:</a:t>
            </a:r>
          </a:p>
          <a:p>
            <a:pPr marL="285750" indent="-285750" algn="ctr"/>
            <a:r>
              <a:rPr lang="en-GB" sz="2000" dirty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2000" i="1" dirty="0">
                <a:solidFill>
                  <a:srgbClr val="000000"/>
                </a:solidFill>
              </a:rPr>
              <a:t>∆rbp35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</a:p>
          <a:p>
            <a:pPr algn="ctr">
              <a:buFont typeface="Wingdings" pitchFamily="2" charset="2"/>
              <a:buNone/>
            </a:pPr>
            <a:endParaRPr lang="en-GB" sz="2000" u="sng" dirty="0" smtClean="0">
              <a:solidFill>
                <a:srgbClr val="000000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GB" sz="2000" u="sng" dirty="0" smtClean="0">
                <a:solidFill>
                  <a:srgbClr val="000000"/>
                </a:solidFill>
              </a:rPr>
              <a:t>Four nutrient conditions: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Complete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Minimal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Nitrogen starvation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Carbon starvation</a:t>
            </a:r>
            <a:endParaRPr lang="en-GB" sz="2000" b="0" dirty="0" smtClean="0">
              <a:solidFill>
                <a:srgbClr val="000000"/>
              </a:solidFill>
            </a:endParaRP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Coverage: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400x poly(A) site</a:t>
            </a:r>
            <a:endParaRPr lang="en-GB" sz="2000" b="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4 Cerrar llave"/>
          <p:cNvSpPr/>
          <p:nvPr/>
        </p:nvSpPr>
        <p:spPr>
          <a:xfrm>
            <a:off x="5562600" y="3505200"/>
            <a:ext cx="304800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/>
          <p:cNvSpPr/>
          <p:nvPr/>
        </p:nvSpPr>
        <p:spPr>
          <a:xfrm>
            <a:off x="5927937" y="3656111"/>
            <a:ext cx="22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GB" sz="1400" dirty="0" smtClean="0">
                <a:solidFill>
                  <a:srgbClr val="000000"/>
                </a:solidFill>
              </a:rPr>
              <a:t>Typical on-plant conditions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6859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0918" y="4419600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Julio Rodríguez-Romero</a:t>
            </a:r>
          </a:p>
        </p:txBody>
      </p:sp>
    </p:spTree>
    <p:extLst>
      <p:ext uri="{BB962C8B-B14F-4D97-AF65-F5344CB8AC3E}">
        <p14:creationId xmlns:p14="http://schemas.microsoft.com/office/powerpoint/2010/main" val="25107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442994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1798157"/>
            <a:ext cx="5658921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1. poly(A) site mapping analysis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97859" y="4054428"/>
            <a:ext cx="5001690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2. Gene expression analysis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529737" y="4652783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11" name="10 Rectángulo"/>
          <p:cNvSpPr/>
          <p:nvPr/>
        </p:nvSpPr>
        <p:spPr bwMode="auto">
          <a:xfrm>
            <a:off x="149555" y="1844323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442994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1798157"/>
            <a:ext cx="5658921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1. poly(A) site mapping analysis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97859" y="4054428"/>
            <a:ext cx="5001690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2. Gene expression analysis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529737" y="4652783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10" name="10 Rectángulo"/>
          <p:cNvSpPr/>
          <p:nvPr/>
        </p:nvSpPr>
        <p:spPr bwMode="auto">
          <a:xfrm>
            <a:off x="1565978" y="2435994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19" y="5425735"/>
            <a:ext cx="1887162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529647" y="1413198"/>
            <a:ext cx="857907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panicle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0" name="Picture 77" descr="panic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1" r="14970" b="5379"/>
          <a:stretch>
            <a:fillRect/>
          </a:stretch>
        </p:blipFill>
        <p:spPr bwMode="auto">
          <a:xfrm>
            <a:off x="419992" y="1886597"/>
            <a:ext cx="1081098" cy="222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6" descr="node-blast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2" t="2229" b="5052"/>
          <a:stretch>
            <a:fillRect/>
          </a:stretch>
        </p:blipFill>
        <p:spPr bwMode="auto">
          <a:xfrm>
            <a:off x="3150579" y="2055672"/>
            <a:ext cx="892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0"/>
          <p:cNvSpPr>
            <a:spLocks noChangeArrowheads="1"/>
          </p:cNvSpPr>
          <p:nvPr/>
        </p:nvSpPr>
        <p:spPr bwMode="auto">
          <a:xfrm>
            <a:off x="3065835" y="2816663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3217254" y="1667416"/>
            <a:ext cx="72325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node</a:t>
            </a:r>
            <a:r>
              <a:rPr lang="en-US" sz="2000" b="0" u="none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3" name="Picture 40" descr="collar-infec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" y="5243511"/>
            <a:ext cx="1652675" cy="138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740559" y="4860246"/>
            <a:ext cx="698761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collar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8" name="Picture 24" descr="neck-blast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7" b="4129"/>
          <a:stretch>
            <a:fillRect/>
          </a:stretch>
        </p:blipFill>
        <p:spPr bwMode="auto">
          <a:xfrm>
            <a:off x="7010400" y="4494213"/>
            <a:ext cx="1801812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1"/>
          <p:cNvSpPr txBox="1">
            <a:spLocks noChangeArrowheads="1"/>
          </p:cNvSpPr>
          <p:nvPr/>
        </p:nvSpPr>
        <p:spPr bwMode="auto">
          <a:xfrm>
            <a:off x="7649675" y="4151955"/>
            <a:ext cx="676768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neck </a:t>
            </a:r>
            <a:endParaRPr lang="en-GB" sz="18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38" name="Picture 23" descr="leaf-roots copy cop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74" y="1970415"/>
            <a:ext cx="862013" cy="19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2 Grupo"/>
          <p:cNvGrpSpPr/>
          <p:nvPr/>
        </p:nvGrpSpPr>
        <p:grpSpPr>
          <a:xfrm>
            <a:off x="7253289" y="1613247"/>
            <a:ext cx="1281111" cy="2339948"/>
            <a:chOff x="7862889" y="1210367"/>
            <a:chExt cx="1281111" cy="3580458"/>
          </a:xfrm>
        </p:grpSpPr>
        <p:pic>
          <p:nvPicPr>
            <p:cNvPr id="43" name="Picture 22" descr="Guy11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4" r="21922" b="3400"/>
            <a:stretch>
              <a:fillRect/>
            </a:stretch>
          </p:blipFill>
          <p:spPr bwMode="auto">
            <a:xfrm>
              <a:off x="7996238" y="1210367"/>
              <a:ext cx="930275" cy="3112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7862889" y="4375337"/>
              <a:ext cx="1281111" cy="4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/>
            <a:p>
              <a:pPr algn="ctr" eaLnBrk="0" hangingPunct="0">
                <a:buFontTx/>
                <a:buNone/>
              </a:pP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Sesma</a:t>
              </a:r>
              <a:r>
                <a:rPr lang="en-GB" sz="1050" b="0" dirty="0" err="1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&amp;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Osbourn</a:t>
              </a:r>
              <a:r>
                <a:rPr lang="en-GB" sz="1050" b="0" dirty="0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 </a:t>
              </a:r>
              <a:r>
                <a:rPr lang="en-GB" sz="105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Nature</a:t>
              </a: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(2004)</a:t>
              </a:r>
              <a:endParaRPr lang="en-US" sz="2400" b="0" dirty="0">
                <a:solidFill>
                  <a:srgbClr val="000000"/>
                </a:solidFill>
                <a:ea typeface="Times New Roman" pitchFamily="18" charset="0"/>
                <a:cs typeface="Arial" charset="0"/>
              </a:endParaRPr>
            </a:p>
          </p:txBody>
        </p:sp>
      </p:grpSp>
      <p:sp>
        <p:nvSpPr>
          <p:cNvPr id="8" name="7 Rectángulo"/>
          <p:cNvSpPr/>
          <p:nvPr/>
        </p:nvSpPr>
        <p:spPr>
          <a:xfrm>
            <a:off x="7566303" y="1208263"/>
            <a:ext cx="58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root</a:t>
            </a:r>
            <a:endParaRPr lang="es-ES" dirty="0"/>
          </a:p>
        </p:txBody>
      </p:sp>
      <p:sp>
        <p:nvSpPr>
          <p:cNvPr id="45" name="44 Rectángulo"/>
          <p:cNvSpPr/>
          <p:nvPr/>
        </p:nvSpPr>
        <p:spPr>
          <a:xfrm>
            <a:off x="5297415" y="1595407"/>
            <a:ext cx="532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leaf</a:t>
            </a:r>
            <a:endParaRPr lang="es-ES" dirty="0"/>
          </a:p>
        </p:txBody>
      </p:sp>
      <p:cxnSp>
        <p:nvCxnSpPr>
          <p:cNvPr id="46" name="45 Conector recto de flecha"/>
          <p:cNvCxnSpPr/>
          <p:nvPr/>
        </p:nvCxnSpPr>
        <p:spPr>
          <a:xfrm flipH="1" flipV="1">
            <a:off x="1676400" y="4114800"/>
            <a:ext cx="1968576" cy="144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 flipH="1" flipV="1">
            <a:off x="2209801" y="5410200"/>
            <a:ext cx="1394728" cy="665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/>
          <p:nvPr/>
        </p:nvCxnSpPr>
        <p:spPr>
          <a:xfrm flipV="1">
            <a:off x="5575681" y="3833750"/>
            <a:ext cx="1677608" cy="14366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/>
          <p:nvPr/>
        </p:nvCxnSpPr>
        <p:spPr>
          <a:xfrm flipV="1">
            <a:off x="4828496" y="4187252"/>
            <a:ext cx="53340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 flipH="1" flipV="1">
            <a:off x="3505200" y="4187252"/>
            <a:ext cx="78022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 flipV="1">
            <a:off x="5830061" y="5715000"/>
            <a:ext cx="1104139" cy="221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Magnaporthe oryzae is </a:t>
            </a:r>
            <a:r>
              <a:rPr lang="en-US" sz="3600" dirty="0"/>
              <a:t>an </a:t>
            </a:r>
            <a:r>
              <a:rPr lang="en-US" sz="3600" dirty="0" smtClean="0"/>
              <a:t>ascomycete fungus that infects rice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8482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  <p:sp>
        <p:nvSpPr>
          <p:cNvPr id="25" name="12 CuadroTexto"/>
          <p:cNvSpPr txBox="1"/>
          <p:nvPr/>
        </p:nvSpPr>
        <p:spPr>
          <a:xfrm>
            <a:off x="5920898" y="4909066"/>
            <a:ext cx="24032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90% of the in the 3’UTR</a:t>
            </a:r>
            <a:endParaRPr lang="es-ES" dirty="0"/>
          </a:p>
        </p:txBody>
      </p:sp>
      <p:cxnSp>
        <p:nvCxnSpPr>
          <p:cNvPr id="27" name="10 Conector recto de flecha"/>
          <p:cNvCxnSpPr>
            <a:stCxn id="25" idx="0"/>
            <a:endCxn id="6" idx="2"/>
          </p:cNvCxnSpPr>
          <p:nvPr/>
        </p:nvCxnSpPr>
        <p:spPr>
          <a:xfrm flipV="1">
            <a:off x="7122509" y="3880559"/>
            <a:ext cx="395220" cy="10285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9260" y="497711"/>
            <a:ext cx="8080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i="1" dirty="0" err="1" smtClean="0"/>
              <a:t>Magnaporthe</a:t>
            </a:r>
            <a:r>
              <a:rPr lang="en-CA" sz="2800" i="1" dirty="0" smtClean="0"/>
              <a:t> </a:t>
            </a:r>
            <a:r>
              <a:rPr lang="en-CA" sz="2800" i="1" dirty="0" err="1" smtClean="0"/>
              <a:t>oryzae</a:t>
            </a:r>
            <a:r>
              <a:rPr lang="en-CA" sz="2800" dirty="0" smtClean="0"/>
              <a:t> 3’ UTR lengths are usually longer</a:t>
            </a:r>
            <a:br>
              <a:rPr lang="en-CA" sz="2800" dirty="0" smtClean="0"/>
            </a:br>
            <a:r>
              <a:rPr lang="en-CA" sz="2800" dirty="0" smtClean="0"/>
              <a:t>than Yeast</a:t>
            </a:r>
          </a:p>
          <a:p>
            <a:pPr algn="ctr"/>
            <a:endParaRPr lang="en-CA" sz="2400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838325"/>
            <a:ext cx="66865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0 Rectángulo"/>
          <p:cNvSpPr/>
          <p:nvPr/>
        </p:nvSpPr>
        <p:spPr>
          <a:xfrm>
            <a:off x="4576762" y="32004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 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122745" y="0"/>
            <a:ext cx="742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Nucleotide Profile of poly(A) site differs slightly from Yeast</a:t>
            </a:r>
            <a:endParaRPr lang="en-CA" sz="2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533401"/>
            <a:ext cx="63912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7385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900362" y="31895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833562" y="3200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1863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4817554" y="461665"/>
            <a:ext cx="0" cy="327213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 flipH="1" flipV="1">
            <a:off x="5262562" y="1828801"/>
            <a:ext cx="228600" cy="1295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V="1">
            <a:off x="4119562" y="1828801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281362" y="1752600"/>
            <a:ext cx="838200" cy="1371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V="1">
            <a:off x="2443162" y="1905001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1026 CuadroTexto"/>
          <p:cNvSpPr txBox="1"/>
          <p:nvPr/>
        </p:nvSpPr>
        <p:spPr>
          <a:xfrm>
            <a:off x="366832" y="1524783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32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0 Rectángulo"/>
          <p:cNvSpPr/>
          <p:nvPr/>
        </p:nvSpPr>
        <p:spPr>
          <a:xfrm>
            <a:off x="4576762" y="32004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 A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4114800"/>
            <a:ext cx="63627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122745" y="0"/>
            <a:ext cx="742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Nucleotide Profile of poly(A) site differs slightly from Yeast</a:t>
            </a:r>
            <a:endParaRPr lang="en-CA" sz="2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533401"/>
            <a:ext cx="63912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7385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900362" y="31895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833562" y="3200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1863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4817554" y="461665"/>
            <a:ext cx="0" cy="327213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 flipH="1" flipV="1">
            <a:off x="5262562" y="1828801"/>
            <a:ext cx="228600" cy="1295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V="1">
            <a:off x="4119562" y="1828801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281362" y="1752600"/>
            <a:ext cx="838200" cy="1371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V="1">
            <a:off x="2443162" y="1905001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3738562" y="36576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2900362" y="36467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1985962" y="36576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186362" y="3657600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4585151" y="36576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A</a:t>
            </a:r>
            <a:endParaRPr lang="es-ES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817554" y="3585865"/>
            <a:ext cx="0" cy="327213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H="1">
            <a:off x="5262562" y="3962400"/>
            <a:ext cx="304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>
            <a:stCxn id="15" idx="2"/>
          </p:cNvCxnSpPr>
          <p:nvPr/>
        </p:nvCxnSpPr>
        <p:spPr>
          <a:xfrm>
            <a:off x="4119562" y="3962400"/>
            <a:ext cx="457200" cy="1259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17" idx="2"/>
          </p:cNvCxnSpPr>
          <p:nvPr/>
        </p:nvCxnSpPr>
        <p:spPr>
          <a:xfrm>
            <a:off x="3281362" y="3951514"/>
            <a:ext cx="838200" cy="1270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>
            <a:off x="2443162" y="3962400"/>
            <a:ext cx="8382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39 Rectángulo"/>
          <p:cNvSpPr/>
          <p:nvPr/>
        </p:nvSpPr>
        <p:spPr>
          <a:xfrm>
            <a:off x="1147762" y="36576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sp>
        <p:nvSpPr>
          <p:cNvPr id="28" name="27 CuadroTexto"/>
          <p:cNvSpPr txBox="1"/>
          <p:nvPr/>
        </p:nvSpPr>
        <p:spPr>
          <a:xfrm>
            <a:off x="366832" y="1524783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  <p:sp>
        <p:nvSpPr>
          <p:cNvPr id="29" name="28 CuadroTexto"/>
          <p:cNvSpPr txBox="1"/>
          <p:nvPr/>
        </p:nvSpPr>
        <p:spPr>
          <a:xfrm>
            <a:off x="237097" y="488846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M.oryzae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3789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fungal canonical AAUAAA polyadenylation signal is highly degenerated</a:t>
            </a:r>
            <a:endParaRPr lang="en-CA" sz="28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89" y="1219200"/>
            <a:ext cx="49046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 flipH="1">
            <a:off x="4823386" y="1752600"/>
            <a:ext cx="2491814" cy="905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24369" y="1407663"/>
            <a:ext cx="1459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uniform </a:t>
            </a:r>
          </a:p>
          <a:p>
            <a:pPr algn="ctr"/>
            <a:r>
              <a:rPr lang="en-US" dirty="0" smtClean="0"/>
              <a:t>in animals</a:t>
            </a:r>
            <a:endParaRPr lang="es-ES" dirty="0"/>
          </a:p>
        </p:txBody>
      </p:sp>
      <p:sp>
        <p:nvSpPr>
          <p:cNvPr id="19" name="Oval 60"/>
          <p:cNvSpPr>
            <a:spLocks noChangeArrowheads="1"/>
          </p:cNvSpPr>
          <p:nvPr/>
        </p:nvSpPr>
        <p:spPr bwMode="auto">
          <a:xfrm>
            <a:off x="4066471" y="2590800"/>
            <a:ext cx="88678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fungal canonical AAUAAA polyadenylation signal is highly degenerated</a:t>
            </a:r>
            <a:endParaRPr lang="en-CA" sz="28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89" y="1219200"/>
            <a:ext cx="49046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60"/>
          <p:cNvSpPr>
            <a:spLocks noChangeArrowheads="1"/>
          </p:cNvSpPr>
          <p:nvPr/>
        </p:nvSpPr>
        <p:spPr bwMode="auto">
          <a:xfrm>
            <a:off x="4066471" y="2590800"/>
            <a:ext cx="88678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" name="6 Conector recto de flecha"/>
          <p:cNvCxnSpPr>
            <a:endCxn id="8" idx="7"/>
          </p:cNvCxnSpPr>
          <p:nvPr/>
        </p:nvCxnSpPr>
        <p:spPr>
          <a:xfrm flipH="1">
            <a:off x="4823386" y="1752600"/>
            <a:ext cx="2491814" cy="905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24364" y="1407663"/>
            <a:ext cx="1459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Very uniform </a:t>
            </a:r>
          </a:p>
          <a:p>
            <a:pPr algn="ctr"/>
            <a:r>
              <a:rPr lang="en-US" dirty="0"/>
              <a:t>in animals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" y="4114800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17 Conector recto de flecha"/>
          <p:cNvCxnSpPr/>
          <p:nvPr/>
        </p:nvCxnSpPr>
        <p:spPr>
          <a:xfrm>
            <a:off x="1752600" y="32766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241018" y="282040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12" name="Oval 60"/>
          <p:cNvSpPr>
            <a:spLocks noChangeArrowheads="1"/>
          </p:cNvSpPr>
          <p:nvPr/>
        </p:nvSpPr>
        <p:spPr bwMode="auto">
          <a:xfrm>
            <a:off x="2604608" y="4343400"/>
            <a:ext cx="886781" cy="60073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fungal canonical AAUAAA polyadenylation signal is highly degenerated</a:t>
            </a:r>
            <a:endParaRPr lang="en-CA" sz="2800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17804"/>
          <a:stretch>
            <a:fillRect/>
          </a:stretch>
        </p:blipFill>
        <p:spPr bwMode="auto">
          <a:xfrm>
            <a:off x="4597302" y="3978250"/>
            <a:ext cx="4557584" cy="268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89" y="1219200"/>
            <a:ext cx="49046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60"/>
          <p:cNvSpPr>
            <a:spLocks noChangeArrowheads="1"/>
          </p:cNvSpPr>
          <p:nvPr/>
        </p:nvSpPr>
        <p:spPr bwMode="auto">
          <a:xfrm>
            <a:off x="4066471" y="2590800"/>
            <a:ext cx="88678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" name="6 Conector recto de flecha"/>
          <p:cNvCxnSpPr>
            <a:endCxn id="8" idx="7"/>
          </p:cNvCxnSpPr>
          <p:nvPr/>
        </p:nvCxnSpPr>
        <p:spPr>
          <a:xfrm flipH="1">
            <a:off x="4823386" y="1752600"/>
            <a:ext cx="2491814" cy="905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24364" y="1407663"/>
            <a:ext cx="1459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Very uniform </a:t>
            </a:r>
          </a:p>
          <a:p>
            <a:pPr algn="ctr"/>
            <a:r>
              <a:rPr lang="en-US" dirty="0"/>
              <a:t>in animals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" y="4114800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17 Conector recto de flecha"/>
          <p:cNvCxnSpPr/>
          <p:nvPr/>
        </p:nvCxnSpPr>
        <p:spPr>
          <a:xfrm>
            <a:off x="1752600" y="32766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60"/>
          <p:cNvSpPr>
            <a:spLocks noChangeArrowheads="1"/>
          </p:cNvSpPr>
          <p:nvPr/>
        </p:nvSpPr>
        <p:spPr bwMode="auto">
          <a:xfrm>
            <a:off x="8305800" y="4753192"/>
            <a:ext cx="962981" cy="103800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241018" y="282040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12" name="Oval 60"/>
          <p:cNvSpPr>
            <a:spLocks noChangeArrowheads="1"/>
          </p:cNvSpPr>
          <p:nvPr/>
        </p:nvSpPr>
        <p:spPr bwMode="auto">
          <a:xfrm>
            <a:off x="2604608" y="4343400"/>
            <a:ext cx="886781" cy="6116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8458200" y="3886200"/>
            <a:ext cx="32909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6931596" y="3440668"/>
            <a:ext cx="19258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degenerated!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02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4155" y="40888"/>
            <a:ext cx="779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As in metazoan,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i="1" dirty="0" smtClean="0"/>
              <a:t> </a:t>
            </a:r>
            <a:r>
              <a:rPr lang="en-CA" sz="3200" dirty="0" smtClean="0"/>
              <a:t>has a UGUA motif, </a:t>
            </a:r>
          </a:p>
          <a:p>
            <a:pPr algn="ctr"/>
            <a:r>
              <a:rPr lang="en-CA" sz="3200" dirty="0" smtClean="0"/>
              <a:t>together with a new UAGA motif</a:t>
            </a:r>
            <a:endParaRPr lang="en-CA" sz="3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76" y="5257800"/>
            <a:ext cx="4181761" cy="161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>
            <a:off x="5867400" y="6064405"/>
            <a:ext cx="762000" cy="336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5080005" y="586327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RBP35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93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 t="32517"/>
          <a:stretch>
            <a:fillRect/>
          </a:stretch>
        </p:blipFill>
        <p:spPr bwMode="auto">
          <a:xfrm>
            <a:off x="642152" y="938514"/>
            <a:ext cx="8488922" cy="416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814155" y="40888"/>
            <a:ext cx="779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As in metazoan,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i="1" dirty="0" smtClean="0"/>
              <a:t> </a:t>
            </a:r>
            <a:r>
              <a:rPr lang="en-CA" sz="3200" dirty="0" smtClean="0"/>
              <a:t>has a UGUA motif, </a:t>
            </a:r>
          </a:p>
          <a:p>
            <a:pPr algn="ctr"/>
            <a:r>
              <a:rPr lang="en-CA" sz="3200" dirty="0" smtClean="0"/>
              <a:t>together with a new UAGA motif</a:t>
            </a:r>
            <a:endParaRPr lang="en-CA" sz="3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76" y="5257800"/>
            <a:ext cx="4181761" cy="161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>
            <a:off x="5867400" y="6064405"/>
            <a:ext cx="762000" cy="336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5080005" y="586327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RBP35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10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Magnaporthe oryzae life cycle</a:t>
            </a:r>
            <a:endParaRPr lang="es-ES" sz="36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2057400"/>
            <a:ext cx="48101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038600" y="6248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Richard A. Wilson &amp; Nicholas J. Talbot</a:t>
            </a:r>
          </a:p>
          <a:p>
            <a:r>
              <a:rPr lang="en-US" sz="1200" dirty="0"/>
              <a:t>Nature Reviews Microbiology 7, 185-195 (March 2009)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273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5410200"/>
            <a:ext cx="403595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381000" y="158536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motif bound by Hrp1 in yeast is missing is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cxnSp>
        <p:nvCxnSpPr>
          <p:cNvPr id="23" name="22 Conector recto de flecha"/>
          <p:cNvCxnSpPr/>
          <p:nvPr/>
        </p:nvCxnSpPr>
        <p:spPr>
          <a:xfrm flipH="1">
            <a:off x="6096000" y="5065931"/>
            <a:ext cx="803245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6899245" y="4419600"/>
            <a:ext cx="1939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/>
              <a:t>o</a:t>
            </a:r>
            <a:r>
              <a:rPr lang="en-US" i="1" dirty="0" err="1" smtClean="0"/>
              <a:t>ryzae</a:t>
            </a:r>
            <a:r>
              <a:rPr lang="en-US" i="1" dirty="0" smtClean="0"/>
              <a:t> </a:t>
            </a:r>
            <a:r>
              <a:rPr lang="en-US" b="1" dirty="0" smtClean="0"/>
              <a:t>has</a:t>
            </a:r>
            <a:r>
              <a:rPr lang="en-US" dirty="0" smtClean="0"/>
              <a:t> this </a:t>
            </a:r>
          </a:p>
          <a:p>
            <a:r>
              <a:rPr lang="en-US" dirty="0" smtClean="0"/>
              <a:t>protein, Hrp1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97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790575"/>
            <a:ext cx="74104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5410200"/>
            <a:ext cx="403595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H="1">
            <a:off x="6096000" y="5065931"/>
            <a:ext cx="803245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027129" y="3410634"/>
            <a:ext cx="30172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the AU-rich element it binds in yeast is missing here! </a:t>
            </a:r>
            <a:endParaRPr lang="es-ES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 flipV="1">
            <a:off x="2362200" y="3200400"/>
            <a:ext cx="366493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81000" y="158536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motif bound by Hrp1 in yeast is missing is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99245" y="4419600"/>
            <a:ext cx="1939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/>
              <a:t>o</a:t>
            </a:r>
            <a:r>
              <a:rPr lang="en-US" i="1" dirty="0" err="1" smtClean="0"/>
              <a:t>ryzae</a:t>
            </a:r>
            <a:r>
              <a:rPr lang="en-US" i="1" dirty="0" smtClean="0"/>
              <a:t> </a:t>
            </a:r>
            <a:r>
              <a:rPr lang="en-US" b="1" dirty="0" smtClean="0"/>
              <a:t>has</a:t>
            </a:r>
            <a:r>
              <a:rPr lang="en-US" dirty="0" smtClean="0"/>
              <a:t> this </a:t>
            </a:r>
          </a:p>
          <a:p>
            <a:r>
              <a:rPr lang="en-US" dirty="0" smtClean="0"/>
              <a:t>protein, Hrp1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2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434959"/>
            <a:ext cx="4431883" cy="238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790575"/>
            <a:ext cx="74104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5410200"/>
            <a:ext cx="403595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6027129" y="3410634"/>
            <a:ext cx="30172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the AU-rich element it binds in yeast is missing here! </a:t>
            </a:r>
            <a:endParaRPr lang="es-ES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 flipV="1">
            <a:off x="2362200" y="3200400"/>
            <a:ext cx="366493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3581400" y="4434959"/>
            <a:ext cx="291622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Maybe the AU-rich element is the “fusion” of UGUA and UAGA, when the CFI complex was lost in yeast</a:t>
            </a:r>
            <a:endParaRPr lang="es-ES" sz="1400" dirty="0"/>
          </a:p>
        </p:txBody>
      </p:sp>
      <p:cxnSp>
        <p:nvCxnSpPr>
          <p:cNvPr id="19" name="18 Conector recto de flecha"/>
          <p:cNvCxnSpPr>
            <a:stCxn id="17" idx="1"/>
          </p:cNvCxnSpPr>
          <p:nvPr/>
        </p:nvCxnSpPr>
        <p:spPr>
          <a:xfrm flipH="1">
            <a:off x="1524000" y="4804291"/>
            <a:ext cx="2057400" cy="823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81000" y="158536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motif bound by Hrp1 in yeast is missing is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cxnSp>
        <p:nvCxnSpPr>
          <p:cNvPr id="13" name="12 Conector recto de flecha"/>
          <p:cNvCxnSpPr/>
          <p:nvPr/>
        </p:nvCxnSpPr>
        <p:spPr>
          <a:xfrm flipH="1">
            <a:off x="6096000" y="5065931"/>
            <a:ext cx="803245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6899245" y="4419600"/>
            <a:ext cx="1939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/>
              <a:t>o</a:t>
            </a:r>
            <a:r>
              <a:rPr lang="en-US" i="1" dirty="0" err="1" smtClean="0"/>
              <a:t>ryzae</a:t>
            </a:r>
            <a:r>
              <a:rPr lang="en-US" i="1" dirty="0" smtClean="0"/>
              <a:t> </a:t>
            </a:r>
            <a:r>
              <a:rPr lang="en-US" b="1" dirty="0" smtClean="0"/>
              <a:t>has</a:t>
            </a:r>
            <a:r>
              <a:rPr lang="en-US" dirty="0" smtClean="0"/>
              <a:t> this </a:t>
            </a:r>
          </a:p>
          <a:p>
            <a:r>
              <a:rPr lang="en-US" dirty="0" smtClean="0"/>
              <a:t>protein, Hrp1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75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9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  <p:sp>
        <p:nvSpPr>
          <p:cNvPr id="19" name="21 CuadroTexto"/>
          <p:cNvSpPr txBox="1">
            <a:spLocks noChangeArrowheads="1"/>
          </p:cNvSpPr>
          <p:nvPr/>
        </p:nvSpPr>
        <p:spPr bwMode="auto">
          <a:xfrm>
            <a:off x="1498139" y="4469955"/>
            <a:ext cx="1243161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Subcellular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localisation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1" name="21 CuadroTexto"/>
          <p:cNvSpPr txBox="1">
            <a:spLocks noChangeArrowheads="1"/>
          </p:cNvSpPr>
          <p:nvPr/>
        </p:nvSpPr>
        <p:spPr bwMode="auto">
          <a:xfrm>
            <a:off x="3241903" y="4877582"/>
            <a:ext cx="1341008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degradation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21 CuadroTexto"/>
          <p:cNvSpPr txBox="1">
            <a:spLocks noChangeArrowheads="1"/>
          </p:cNvSpPr>
          <p:nvPr/>
        </p:nvSpPr>
        <p:spPr bwMode="auto">
          <a:xfrm>
            <a:off x="5143500" y="4739082"/>
            <a:ext cx="1214692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Translation</a:t>
            </a:r>
          </a:p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efficiency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22 CuadroTexto"/>
          <p:cNvSpPr txBox="1">
            <a:spLocks noChangeArrowheads="1"/>
          </p:cNvSpPr>
          <p:nvPr/>
        </p:nvSpPr>
        <p:spPr bwMode="auto">
          <a:xfrm>
            <a:off x="7059511" y="4550341"/>
            <a:ext cx="506870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???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25" name="24 Conector recto de flecha"/>
          <p:cNvCxnSpPr/>
          <p:nvPr/>
        </p:nvCxnSpPr>
        <p:spPr>
          <a:xfrm flipH="1">
            <a:off x="2741300" y="3124200"/>
            <a:ext cx="2026470" cy="1345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endCxn id="21" idx="0"/>
          </p:cNvCxnSpPr>
          <p:nvPr/>
        </p:nvCxnSpPr>
        <p:spPr>
          <a:xfrm flipH="1">
            <a:off x="3912407" y="3124200"/>
            <a:ext cx="855363" cy="1753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endCxn id="22" idx="0"/>
          </p:cNvCxnSpPr>
          <p:nvPr/>
        </p:nvCxnSpPr>
        <p:spPr>
          <a:xfrm>
            <a:off x="4767770" y="3124200"/>
            <a:ext cx="983076" cy="16148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endCxn id="23" idx="0"/>
          </p:cNvCxnSpPr>
          <p:nvPr/>
        </p:nvCxnSpPr>
        <p:spPr>
          <a:xfrm>
            <a:off x="4767770" y="3124200"/>
            <a:ext cx="2545176" cy="14261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1879600"/>
            <a:ext cx="58263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/>
              <a:t>In </a:t>
            </a:r>
            <a:r>
              <a:rPr lang="en-CA" i="1" dirty="0" smtClean="0"/>
              <a:t>M. </a:t>
            </a:r>
            <a:r>
              <a:rPr lang="en-CA" i="1" dirty="0" err="1" smtClean="0"/>
              <a:t>oryzae</a:t>
            </a:r>
            <a:r>
              <a:rPr lang="en-CA" dirty="0" smtClean="0"/>
              <a:t> ~30% of genes are alternatively polyadenylated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</p:cNvCxnSpPr>
          <p:nvPr/>
        </p:nvCxnSpPr>
        <p:spPr>
          <a:xfrm>
            <a:off x="5580170" y="2248932"/>
            <a:ext cx="1201630" cy="570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29400" y="2667000"/>
            <a:ext cx="19812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670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0" idx="0"/>
          </p:cNvCxnSpPr>
          <p:nvPr/>
        </p:nvCxnSpPr>
        <p:spPr>
          <a:xfrm flipV="1">
            <a:off x="4388185" y="4217818"/>
            <a:ext cx="2165015" cy="5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4 CuadroTexto"/>
          <p:cNvSpPr txBox="1"/>
          <p:nvPr/>
        </p:nvSpPr>
        <p:spPr>
          <a:xfrm>
            <a:off x="3196199" y="4763868"/>
            <a:ext cx="23839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90% of APA events occur in the 3’UTR</a:t>
            </a:r>
            <a:endParaRPr lang="es-ES" dirty="0"/>
          </a:p>
        </p:txBody>
      </p:sp>
      <p:sp>
        <p:nvSpPr>
          <p:cNvPr id="13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sp>
        <p:nvSpPr>
          <p:cNvPr id="14" name="Oval 13"/>
          <p:cNvSpPr/>
          <p:nvPr/>
        </p:nvSpPr>
        <p:spPr>
          <a:xfrm>
            <a:off x="6553200" y="3816279"/>
            <a:ext cx="675201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1" idx="2"/>
          </p:cNvCxnSpPr>
          <p:nvPr/>
        </p:nvCxnSpPr>
        <p:spPr>
          <a:xfrm>
            <a:off x="7200900" y="2003862"/>
            <a:ext cx="114300" cy="815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 CuadroTexto"/>
          <p:cNvSpPr txBox="1"/>
          <p:nvPr/>
        </p:nvSpPr>
        <p:spPr>
          <a:xfrm>
            <a:off x="5791200" y="1357531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80% of APA events are made of 2 alternatives only</a:t>
            </a:r>
            <a:endParaRPr lang="es-E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7200900" y="2003862"/>
            <a:ext cx="723900" cy="1120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0846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73" y="1371600"/>
            <a:ext cx="571342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89" y="328457"/>
            <a:ext cx="89400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dirty="0" smtClean="0"/>
              <a:t>Alternative polyadenylation seems to be involved in specific biological processes</a:t>
            </a:r>
          </a:p>
        </p:txBody>
      </p:sp>
    </p:spTree>
    <p:extLst>
      <p:ext uri="{BB962C8B-B14F-4D97-AF65-F5344CB8AC3E}">
        <p14:creationId xmlns:p14="http://schemas.microsoft.com/office/powerpoint/2010/main" val="15149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250371"/>
            <a:ext cx="8293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Carbon Starvation affects poly(A) selection in 455 genes</a:t>
            </a:r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838200"/>
            <a:ext cx="587692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interested in two pathogenic-defective mutants…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3962400" y="16002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481263"/>
            <a:ext cx="657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29" y="2481263"/>
            <a:ext cx="5905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2438400"/>
            <a:ext cx="10572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2450783"/>
            <a:ext cx="5048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29" y="5029200"/>
            <a:ext cx="64103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90837"/>
            <a:ext cx="9906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581001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Marina </a:t>
            </a:r>
            <a:r>
              <a:rPr lang="en-US" sz="1200" dirty="0" err="1"/>
              <a:t>Franceschetti</a:t>
            </a:r>
            <a:r>
              <a:rPr lang="en-US" sz="1200" dirty="0"/>
              <a:t> , Emilio </a:t>
            </a:r>
            <a:r>
              <a:rPr lang="en-US" sz="1200" dirty="0" err="1"/>
              <a:t>Bueno</a:t>
            </a:r>
            <a:r>
              <a:rPr lang="en-US" sz="1200" dirty="0"/>
              <a:t> , Richard A. Wilson, Sara L. Tucker, Concepción Gómez-Mena, Grant Calder, </a:t>
            </a:r>
            <a:r>
              <a:rPr lang="en-US" sz="1200" dirty="0" err="1"/>
              <a:t>Ane</a:t>
            </a:r>
            <a:r>
              <a:rPr lang="en-US" sz="1200" dirty="0"/>
              <a:t> </a:t>
            </a:r>
            <a:r>
              <a:rPr lang="en-US" sz="1200" dirty="0" err="1" smtClean="0"/>
              <a:t>Sesma</a:t>
            </a:r>
            <a:r>
              <a:rPr lang="en-US" sz="1200" dirty="0" smtClean="0"/>
              <a:t> 2011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1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250371"/>
            <a:ext cx="8293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Carbon Starvation affects poly(A) selection in 455 genes</a:t>
            </a:r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838200"/>
            <a:ext cx="587692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72 Conector recto"/>
          <p:cNvCxnSpPr>
            <a:cxnSpLocks noChangeShapeType="1"/>
          </p:cNvCxnSpPr>
          <p:nvPr/>
        </p:nvCxnSpPr>
        <p:spPr bwMode="auto">
          <a:xfrm>
            <a:off x="2179167" y="50487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3 Flecha derecha"/>
          <p:cNvSpPr>
            <a:spLocks noChangeArrowheads="1"/>
          </p:cNvSpPr>
          <p:nvPr/>
        </p:nvSpPr>
        <p:spPr bwMode="auto">
          <a:xfrm>
            <a:off x="2750271" y="49415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4 Elipse"/>
          <p:cNvSpPr>
            <a:spLocks noChangeArrowheads="1"/>
          </p:cNvSpPr>
          <p:nvPr/>
        </p:nvSpPr>
        <p:spPr bwMode="auto">
          <a:xfrm>
            <a:off x="2179167" y="49868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199831" y="58369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5" name="77 Flecha derecha"/>
          <p:cNvSpPr>
            <a:spLocks noChangeArrowheads="1"/>
          </p:cNvSpPr>
          <p:nvPr/>
        </p:nvSpPr>
        <p:spPr bwMode="auto">
          <a:xfrm>
            <a:off x="2770935" y="57226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199831" y="57678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 bwMode="auto">
          <a:xfrm>
            <a:off x="4463839" y="49217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 bwMode="auto">
          <a:xfrm>
            <a:off x="5218735" y="57059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62" y="46482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4216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52742" y="4872504"/>
            <a:ext cx="19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medium</a:t>
            </a:r>
            <a:endParaRPr lang="es-E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304800" y="5652131"/>
            <a:ext cx="18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 starvation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261136" y="50762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carbon starvation longer UTRs are usually produced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7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Antisense poly(A) sites are widespread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990600"/>
            <a:ext cx="68389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V="1">
            <a:off x="762000" y="1676400"/>
            <a:ext cx="1219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36732" y="2514600"/>
            <a:ext cx="5405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sense</a:t>
            </a:r>
            <a:endParaRPr lang="en-US" sz="1200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>
            <a:off x="4114800" y="1676400"/>
            <a:ext cx="1171717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0"/>
          <p:cNvSpPr txBox="1"/>
          <p:nvPr/>
        </p:nvSpPr>
        <p:spPr>
          <a:xfrm>
            <a:off x="5334000" y="1399401"/>
            <a:ext cx="7795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antisense</a:t>
            </a:r>
            <a:endParaRPr lang="en-US" sz="1200" dirty="0"/>
          </a:p>
        </p:txBody>
      </p:sp>
      <p:sp>
        <p:nvSpPr>
          <p:cNvPr id="8" name="TextBox 40"/>
          <p:cNvSpPr txBox="1"/>
          <p:nvPr/>
        </p:nvSpPr>
        <p:spPr>
          <a:xfrm>
            <a:off x="2658464" y="3358655"/>
            <a:ext cx="63482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3’UTR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970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Antisense poly(A) sites are widespread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51568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17" y="4238638"/>
            <a:ext cx="3701855" cy="229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990600"/>
            <a:ext cx="68389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V="1">
            <a:off x="762000" y="1676400"/>
            <a:ext cx="1219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36732" y="2514600"/>
            <a:ext cx="5405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sense</a:t>
            </a:r>
            <a:endParaRPr lang="en-US" sz="1200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>
            <a:off x="4114800" y="1676400"/>
            <a:ext cx="1171717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0"/>
          <p:cNvSpPr txBox="1"/>
          <p:nvPr/>
        </p:nvSpPr>
        <p:spPr>
          <a:xfrm>
            <a:off x="5334000" y="1399401"/>
            <a:ext cx="7795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antisense</a:t>
            </a:r>
            <a:endParaRPr lang="en-US" sz="1200" dirty="0"/>
          </a:p>
        </p:txBody>
      </p:sp>
      <p:sp>
        <p:nvSpPr>
          <p:cNvPr id="16" name="TextBox 40"/>
          <p:cNvSpPr txBox="1"/>
          <p:nvPr/>
        </p:nvSpPr>
        <p:spPr>
          <a:xfrm>
            <a:off x="2658464" y="3358655"/>
            <a:ext cx="63482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3’UTR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36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tRNAs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61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947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5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6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4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32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61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676400"/>
            <a:ext cx="1108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AAAAAAAAA…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28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266931" y="1058068"/>
            <a:ext cx="266739" cy="1143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6985" y="1219200"/>
            <a:ext cx="1131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tRNA’s</a:t>
            </a:r>
            <a:r>
              <a:rPr lang="en-US" sz="1200" dirty="0" smtClean="0"/>
              <a:t> “3’UTR”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40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tRNAs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61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947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5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6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4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32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61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676400"/>
            <a:ext cx="1108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AAAAAAAAA…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28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266931" y="1058068"/>
            <a:ext cx="266739" cy="1143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6985" y="1219200"/>
            <a:ext cx="1131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tRNA’s</a:t>
            </a:r>
            <a:r>
              <a:rPr lang="en-US" sz="1200" dirty="0" smtClean="0"/>
              <a:t> “3’UTR”</a:t>
            </a:r>
            <a:endParaRPr lang="en-US" sz="1200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723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00800" y="1743075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CCA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6838740" y="1743075"/>
            <a:ext cx="1238460" cy="2769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Aminoacid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91200" y="1820049"/>
            <a:ext cx="609600" cy="57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8914" y="1639074"/>
            <a:ext cx="622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Adding</a:t>
            </a:r>
            <a:endParaRPr lang="en-US" sz="1200" dirty="0"/>
          </a:p>
        </p:txBody>
      </p:sp>
      <p:sp>
        <p:nvSpPr>
          <p:cNvPr id="38" name="Oval 60"/>
          <p:cNvSpPr>
            <a:spLocks noChangeArrowheads="1"/>
          </p:cNvSpPr>
          <p:nvPr/>
        </p:nvSpPr>
        <p:spPr bwMode="auto">
          <a:xfrm>
            <a:off x="6404979" y="1715274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276600" y="3091636"/>
            <a:ext cx="1447800" cy="30003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09871" y="3581400"/>
            <a:ext cx="989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Comic Sans MS" pitchFamily="66" charset="0"/>
              </a:rPr>
              <a:t>Miracle</a:t>
            </a:r>
          </a:p>
          <a:p>
            <a:pPr algn="ctr"/>
            <a:r>
              <a:rPr lang="en-US" i="1" dirty="0" smtClean="0">
                <a:latin typeface="Comic Sans MS" pitchFamily="66" charset="0"/>
              </a:rPr>
              <a:t>here</a:t>
            </a:r>
            <a:endParaRPr lang="en-US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tRNAs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endParaRPr lang="en-US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00" y="5058000"/>
            <a:ext cx="288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61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947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5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6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4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32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61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676400"/>
            <a:ext cx="1108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AAAAAAAAA…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28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266931" y="1058068"/>
            <a:ext cx="266739" cy="1143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6985" y="1219200"/>
            <a:ext cx="1131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tRNA’s</a:t>
            </a:r>
            <a:r>
              <a:rPr lang="en-US" sz="1200" dirty="0" smtClean="0"/>
              <a:t> “3’UTR”</a:t>
            </a:r>
            <a:endParaRPr lang="en-US" sz="1200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723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00800" y="1743075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CCA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6838740" y="1743075"/>
            <a:ext cx="1238460" cy="2769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Aminoacid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91200" y="1820049"/>
            <a:ext cx="609600" cy="57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8914" y="1639074"/>
            <a:ext cx="622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Adding</a:t>
            </a:r>
            <a:endParaRPr lang="en-US" sz="1200" dirty="0"/>
          </a:p>
        </p:txBody>
      </p:sp>
      <p:sp>
        <p:nvSpPr>
          <p:cNvPr id="38" name="Oval 60"/>
          <p:cNvSpPr>
            <a:spLocks noChangeArrowheads="1"/>
          </p:cNvSpPr>
          <p:nvPr/>
        </p:nvSpPr>
        <p:spPr bwMode="auto">
          <a:xfrm>
            <a:off x="6404979" y="1715274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50065" y="4828401"/>
            <a:ext cx="12505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tRNA</a:t>
            </a:r>
            <a:r>
              <a:rPr lang="en-US" sz="1200" dirty="0" smtClean="0"/>
              <a:t> poly(A) site</a:t>
            </a:r>
            <a:endParaRPr lang="en-US" sz="1200" dirty="0"/>
          </a:p>
        </p:txBody>
      </p:sp>
      <p:sp>
        <p:nvSpPr>
          <p:cNvPr id="26" name="Right Arrow 25"/>
          <p:cNvSpPr/>
          <p:nvPr/>
        </p:nvSpPr>
        <p:spPr>
          <a:xfrm>
            <a:off x="3276600" y="3091636"/>
            <a:ext cx="1447800" cy="30003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509871" y="3581400"/>
            <a:ext cx="989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Comic Sans MS" pitchFamily="66" charset="0"/>
              </a:rPr>
              <a:t>Miracle</a:t>
            </a:r>
          </a:p>
          <a:p>
            <a:pPr algn="ctr"/>
            <a:r>
              <a:rPr lang="en-US" i="1" dirty="0" smtClean="0">
                <a:latin typeface="Comic Sans MS" pitchFamily="66" charset="0"/>
              </a:rPr>
              <a:t>here</a:t>
            </a:r>
            <a:endParaRPr lang="en-US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polyadenylation site region has a defined </a:t>
            </a:r>
            <a:r>
              <a:rPr lang="en-US" dirty="0" smtClean="0"/>
              <a:t>secondary structure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29487" cy="413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9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polyadenylation site region has a defined secondary structure</a:t>
            </a:r>
            <a:br>
              <a:rPr lang="en-US" dirty="0"/>
            </a:b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29487" cy="413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6400" y="5638800"/>
            <a:ext cx="3276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</a:t>
            </a:r>
            <a:r>
              <a:rPr lang="en-US" i="1" dirty="0" smtClean="0"/>
              <a:t>polyadenylation </a:t>
            </a:r>
            <a:r>
              <a:rPr lang="en-US" i="1" dirty="0"/>
              <a:t>site is usually structured and located </a:t>
            </a:r>
            <a:r>
              <a:rPr lang="en-US" i="1" dirty="0" smtClean="0"/>
              <a:t>before </a:t>
            </a:r>
            <a:r>
              <a:rPr lang="en-US" i="1" dirty="0"/>
              <a:t>a hairpin-loop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257800" y="3581400"/>
            <a:ext cx="1447800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/>
          <p:cNvSpPr/>
          <p:nvPr/>
        </p:nvSpPr>
        <p:spPr>
          <a:xfrm>
            <a:off x="4419600" y="2286000"/>
            <a:ext cx="1371600" cy="1524000"/>
          </a:xfrm>
          <a:prstGeom prst="frame">
            <a:avLst>
              <a:gd name="adj1" fmla="val 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polyadenylation site region has a defined secondary structure</a:t>
            </a:r>
            <a:br>
              <a:rPr lang="en-US" dirty="0"/>
            </a:b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29487" cy="413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000" y="5638800"/>
            <a:ext cx="3048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A-rich region is usually</a:t>
            </a:r>
            <a:endParaRPr lang="en-US" dirty="0"/>
          </a:p>
          <a:p>
            <a:pPr algn="ctr"/>
            <a:r>
              <a:rPr lang="en-US" i="1" dirty="0"/>
              <a:t>not structured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257800" y="3581400"/>
            <a:ext cx="1447800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133600" y="3429000"/>
            <a:ext cx="1600200" cy="220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/>
          <p:cNvSpPr/>
          <p:nvPr/>
        </p:nvSpPr>
        <p:spPr>
          <a:xfrm>
            <a:off x="4419600" y="2286000"/>
            <a:ext cx="1371600" cy="1524000"/>
          </a:xfrm>
          <a:prstGeom prst="frame">
            <a:avLst>
              <a:gd name="adj1" fmla="val 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400" y="5638800"/>
            <a:ext cx="3276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</a:t>
            </a:r>
            <a:r>
              <a:rPr lang="en-US" i="1" dirty="0" smtClean="0"/>
              <a:t>polyadenylation </a:t>
            </a:r>
            <a:r>
              <a:rPr lang="en-US" i="1" dirty="0"/>
              <a:t>site is usually structured and located </a:t>
            </a:r>
            <a:r>
              <a:rPr lang="en-US" i="1" dirty="0" smtClean="0"/>
              <a:t>before </a:t>
            </a:r>
            <a:r>
              <a:rPr lang="en-US" i="1" dirty="0"/>
              <a:t>a hairpin-loop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polyadenylation site region has a defined </a:t>
            </a:r>
            <a:r>
              <a:rPr lang="en-US" dirty="0" smtClean="0"/>
              <a:t>secondary structure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600200"/>
            <a:ext cx="7362825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2362200"/>
            <a:ext cx="3048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A-rich region is usually</a:t>
            </a:r>
            <a:endParaRPr lang="en-US" dirty="0"/>
          </a:p>
          <a:p>
            <a:pPr algn="ctr"/>
            <a:r>
              <a:rPr lang="en-US" i="1" dirty="0"/>
              <a:t>not structured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828800" y="3008532"/>
            <a:ext cx="76200" cy="2020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86400" y="5638800"/>
            <a:ext cx="3276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</a:t>
            </a:r>
            <a:r>
              <a:rPr lang="en-US" i="1" dirty="0" smtClean="0"/>
              <a:t>polyadenylation </a:t>
            </a:r>
            <a:r>
              <a:rPr lang="en-US" i="1" dirty="0"/>
              <a:t>site is usually structured and </a:t>
            </a:r>
            <a:r>
              <a:rPr lang="en-US" i="1" dirty="0" smtClean="0"/>
              <a:t>located before an hairpin-loop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6477000" y="4210147"/>
            <a:ext cx="647700" cy="14286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6197876" y="364830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60"/>
          <p:cNvSpPr>
            <a:spLocks noChangeArrowheads="1"/>
          </p:cNvSpPr>
          <p:nvPr/>
        </p:nvSpPr>
        <p:spPr bwMode="auto">
          <a:xfrm>
            <a:off x="1371600" y="5486400"/>
            <a:ext cx="1295400" cy="1295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7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interested in two pathogenic-defective mutants…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3962400" y="16002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38766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24150"/>
            <a:ext cx="22193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1905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400800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Tucker SL1, </a:t>
            </a:r>
            <a:r>
              <a:rPr lang="en-US" sz="1200" dirty="0" err="1"/>
              <a:t>Besi</a:t>
            </a:r>
            <a:r>
              <a:rPr lang="en-US" sz="1200" dirty="0"/>
              <a:t> MI, </a:t>
            </a:r>
            <a:r>
              <a:rPr lang="en-US" sz="1200" dirty="0" err="1"/>
              <a:t>Galhano</a:t>
            </a:r>
            <a:r>
              <a:rPr lang="en-US" sz="1200" dirty="0"/>
              <a:t> R, </a:t>
            </a:r>
            <a:r>
              <a:rPr lang="en-US" sz="1200" dirty="0" err="1"/>
              <a:t>Franceschetti</a:t>
            </a:r>
            <a:r>
              <a:rPr lang="en-US" sz="1200" dirty="0"/>
              <a:t> M, Goetz S, </a:t>
            </a:r>
            <a:r>
              <a:rPr lang="en-US" sz="1200" dirty="0" err="1"/>
              <a:t>Lenhert</a:t>
            </a:r>
            <a:r>
              <a:rPr lang="en-US" sz="1200" dirty="0"/>
              <a:t> S, </a:t>
            </a:r>
            <a:r>
              <a:rPr lang="en-US" sz="1200" dirty="0" err="1"/>
              <a:t>Osbourn</a:t>
            </a:r>
            <a:r>
              <a:rPr lang="en-US" sz="1200" dirty="0"/>
              <a:t> A, </a:t>
            </a:r>
            <a:r>
              <a:rPr lang="en-US" sz="1200" dirty="0" err="1"/>
              <a:t>Sesma</a:t>
            </a:r>
            <a:r>
              <a:rPr lang="en-US" sz="1200" dirty="0"/>
              <a:t> A</a:t>
            </a:r>
            <a:r>
              <a:rPr lang="en-US" sz="1200" dirty="0" smtClean="0"/>
              <a:t>.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43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3498129" y="6123682"/>
            <a:ext cx="1847984" cy="10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2170474" y="6095512"/>
            <a:ext cx="1279800" cy="6686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444129" y="6083942"/>
            <a:ext cx="54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563296" y="6083942"/>
            <a:ext cx="540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201646" y="6083942"/>
            <a:ext cx="459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743709" y="6083942"/>
            <a:ext cx="54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80772" y="6083942"/>
            <a:ext cx="465341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669529" y="5668622"/>
            <a:ext cx="1510350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14.3.3a</a:t>
            </a:r>
            <a:r>
              <a:rPr 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(MGG_01588)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346113" y="6095512"/>
            <a:ext cx="472500" cy="6686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346113" y="6387077"/>
            <a:ext cx="270000" cy="6686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3498129" y="6415247"/>
            <a:ext cx="1847984" cy="10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2170474" y="6387077"/>
            <a:ext cx="1279800" cy="6686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444129" y="6375507"/>
            <a:ext cx="54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563296" y="6375507"/>
            <a:ext cx="540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201646" y="6375507"/>
            <a:ext cx="459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743709" y="6375507"/>
            <a:ext cx="54000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80772" y="6375507"/>
            <a:ext cx="465341" cy="90000"/>
          </a:xfrm>
          <a:prstGeom prst="rect">
            <a:avLst/>
          </a:prstGeom>
          <a:solidFill>
            <a:srgbClr val="FF0000"/>
          </a:solidFill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914280" y="5992877"/>
            <a:ext cx="27655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3’UTR under carbon starvation (351 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914280" y="6270448"/>
            <a:ext cx="18085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 3’UTR in CM (122 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995629" y="599287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5’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777216" y="5992877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3’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579382" y="628583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3’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001416" y="6285837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5’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3909090" y="6145905"/>
            <a:ext cx="9573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CDS  1133 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52" y="167840"/>
            <a:ext cx="645502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1938020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srgbClr val="000000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srgbClr val="000000"/>
                </a:solidFill>
              </a:rPr>
              <a:t>2a. Results in the </a:t>
            </a:r>
            <a:r>
              <a:rPr lang="en-US"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srgbClr val="000000"/>
                </a:solidFill>
              </a:rPr>
              <a:t>rbp35</a:t>
            </a:r>
            <a:r>
              <a:rPr lang="en-US" sz="2800" b="0" dirty="0">
                <a:solidFill>
                  <a:srgbClr val="000000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1293183"/>
            <a:ext cx="5658921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1. poly(A) site mapping analysis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97859" y="3549454"/>
            <a:ext cx="5001690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2. Gene expression analysis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529737" y="4147809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srgbClr val="000000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srgbClr val="000000"/>
                </a:solidFill>
              </a:rPr>
              <a:t>2a. Results in the </a:t>
            </a:r>
            <a:r>
              <a:rPr lang="en-US"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srgbClr val="000000"/>
                </a:solidFill>
              </a:rPr>
              <a:t>rbp35</a:t>
            </a:r>
            <a:r>
              <a:rPr lang="en-US" sz="2800" b="0" dirty="0">
                <a:solidFill>
                  <a:srgbClr val="000000"/>
                </a:solidFill>
              </a:rPr>
              <a:t> mutant</a:t>
            </a:r>
          </a:p>
        </p:txBody>
      </p:sp>
      <p:sp>
        <p:nvSpPr>
          <p:cNvPr id="3" name="2 Rectángulo"/>
          <p:cNvSpPr/>
          <p:nvPr/>
        </p:nvSpPr>
        <p:spPr bwMode="auto">
          <a:xfrm>
            <a:off x="1447802" y="2415071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10" name="1 CuadroTexto"/>
          <p:cNvSpPr txBox="1"/>
          <p:nvPr/>
        </p:nvSpPr>
        <p:spPr>
          <a:xfrm>
            <a:off x="22323" y="78319"/>
            <a:ext cx="9055001" cy="95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Comparative poly(A) sites mapping using WT and ∆</a:t>
            </a:r>
            <a:r>
              <a:rPr lang="en-US" sz="2800" i="1" dirty="0">
                <a:solidFill>
                  <a:schemeClr val="tx1"/>
                </a:solidFill>
                <a:latin typeface="+mj-lt"/>
              </a:rPr>
              <a:t>rbp35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strains in four different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growth conditions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5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880" y="1435262"/>
            <a:ext cx="8928120" cy="527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71312" y="258067"/>
            <a:ext cx="73087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2800" i="1" dirty="0" smtClean="0">
                <a:solidFill>
                  <a:srgbClr val="000000"/>
                </a:solidFill>
              </a:rPr>
              <a:t>rbp35 </a:t>
            </a:r>
            <a:r>
              <a:rPr lang="en-US" sz="2800" dirty="0" smtClean="0">
                <a:solidFill>
                  <a:srgbClr val="000000"/>
                </a:solidFill>
              </a:rPr>
              <a:t>affects the overall number of Poly-A sites</a:t>
            </a:r>
            <a:br>
              <a:rPr lang="en-US" sz="28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(generally increases)</a:t>
            </a:r>
          </a:p>
        </p:txBody>
      </p:sp>
    </p:spTree>
    <p:extLst>
      <p:ext uri="{BB962C8B-B14F-4D97-AF65-F5344CB8AC3E}">
        <p14:creationId xmlns:p14="http://schemas.microsoft.com/office/powerpoint/2010/main" val="26762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40893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 smtClean="0"/>
              <a:t>~25% of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dirty="0" err="1" smtClean="0"/>
              <a:t>’s</a:t>
            </a:r>
            <a:r>
              <a:rPr lang="en-CA" sz="3200" dirty="0" smtClean="0"/>
              <a:t> genes have a different poly(A) site usage in 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3200" i="1" dirty="0">
                <a:solidFill>
                  <a:srgbClr val="000000"/>
                </a:solidFill>
              </a:rPr>
              <a:t>rbp35</a:t>
            </a:r>
            <a:r>
              <a:rPr lang="en-CA" sz="3200" dirty="0" smtClean="0"/>
              <a:t> </a:t>
            </a:r>
            <a:endParaRPr lang="en-CA" sz="3200" i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752600"/>
            <a:ext cx="597217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9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40893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 smtClean="0"/>
              <a:t>~25% of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dirty="0" err="1" smtClean="0"/>
              <a:t>’s</a:t>
            </a:r>
            <a:r>
              <a:rPr lang="en-CA" sz="3200" dirty="0" smtClean="0"/>
              <a:t> genes have a different poly(A) site usage in 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3200" i="1" dirty="0">
                <a:solidFill>
                  <a:srgbClr val="000000"/>
                </a:solidFill>
              </a:rPr>
              <a:t>rbp35</a:t>
            </a:r>
            <a:r>
              <a:rPr lang="en-CA" sz="3200" dirty="0" smtClean="0"/>
              <a:t> </a:t>
            </a:r>
            <a:endParaRPr lang="en-CA" sz="3200" i="1" dirty="0" smtClean="0"/>
          </a:p>
        </p:txBody>
      </p:sp>
      <p:cxnSp>
        <p:nvCxnSpPr>
          <p:cNvPr id="6" name="72 Conector recto"/>
          <p:cNvCxnSpPr>
            <a:cxnSpLocks noChangeShapeType="1"/>
          </p:cNvCxnSpPr>
          <p:nvPr/>
        </p:nvCxnSpPr>
        <p:spPr bwMode="auto">
          <a:xfrm>
            <a:off x="2048727" y="64965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3 Flecha derecha"/>
          <p:cNvSpPr>
            <a:spLocks noChangeArrowheads="1"/>
          </p:cNvSpPr>
          <p:nvPr/>
        </p:nvSpPr>
        <p:spPr bwMode="auto">
          <a:xfrm>
            <a:off x="2619831" y="63893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4 Elipse"/>
          <p:cNvSpPr>
            <a:spLocks noChangeArrowheads="1"/>
          </p:cNvSpPr>
          <p:nvPr/>
        </p:nvSpPr>
        <p:spPr bwMode="auto">
          <a:xfrm>
            <a:off x="2048727" y="64346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2056655" y="5772139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627759" y="56578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2056655" y="57030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2" name="16 CuadroTexto"/>
          <p:cNvSpPr txBox="1"/>
          <p:nvPr/>
        </p:nvSpPr>
        <p:spPr bwMode="auto">
          <a:xfrm>
            <a:off x="4333399" y="63695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3" name="17 CuadroTexto"/>
          <p:cNvSpPr txBox="1"/>
          <p:nvPr/>
        </p:nvSpPr>
        <p:spPr bwMode="auto">
          <a:xfrm>
            <a:off x="5075559" y="56412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22" y="6096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24" y="53568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 CuadroTexto"/>
          <p:cNvSpPr txBox="1"/>
          <p:nvPr/>
        </p:nvSpPr>
        <p:spPr>
          <a:xfrm>
            <a:off x="838200" y="555664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Wild type</a:t>
            </a:r>
            <a:endParaRPr lang="es-ES" dirty="0"/>
          </a:p>
        </p:txBody>
      </p:sp>
      <p:sp>
        <p:nvSpPr>
          <p:cNvPr id="17" name="31 CuadroTexto"/>
          <p:cNvSpPr txBox="1"/>
          <p:nvPr/>
        </p:nvSpPr>
        <p:spPr>
          <a:xfrm>
            <a:off x="890258" y="63362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i="1" dirty="0">
                <a:solidFill>
                  <a:srgbClr val="000000"/>
                </a:solidFill>
              </a:rPr>
              <a:t>rbp35</a:t>
            </a:r>
            <a:r>
              <a:rPr lang="en-CA" dirty="0"/>
              <a:t> </a:t>
            </a:r>
            <a:endParaRPr lang="en-CA" i="1" dirty="0"/>
          </a:p>
        </p:txBody>
      </p:sp>
      <p:sp>
        <p:nvSpPr>
          <p:cNvPr id="18" name="32 CuadroTexto"/>
          <p:cNvSpPr txBox="1"/>
          <p:nvPr/>
        </p:nvSpPr>
        <p:spPr>
          <a:xfrm>
            <a:off x="6130696" y="58382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the mutant, shorter UTRs are usually preferred</a:t>
            </a:r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752600"/>
            <a:ext cx="597217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9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010" y="439838"/>
            <a:ext cx="8368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 smtClean="0"/>
              <a:t>RBP35-dependent poly(A) sites are less likely to possess </a:t>
            </a:r>
            <a:br>
              <a:rPr lang="en-CA" sz="2800" dirty="0" smtClean="0"/>
            </a:br>
            <a:r>
              <a:rPr lang="en-CA" sz="2800" dirty="0" smtClean="0"/>
              <a:t>the canonical AAUAAA sequence</a:t>
            </a:r>
            <a:endParaRPr lang="en-CA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321300"/>
            <a:ext cx="353483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cxnSp>
        <p:nvCxnSpPr>
          <p:cNvPr id="7" name="25 Conector recto de flecha"/>
          <p:cNvCxnSpPr/>
          <p:nvPr/>
        </p:nvCxnSpPr>
        <p:spPr>
          <a:xfrm>
            <a:off x="1359466" y="5740400"/>
            <a:ext cx="2374334" cy="12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0"/>
          <p:cNvSpPr>
            <a:spLocks noChangeArrowheads="1"/>
          </p:cNvSpPr>
          <p:nvPr/>
        </p:nvSpPr>
        <p:spPr bwMode="auto">
          <a:xfrm>
            <a:off x="3714540" y="570932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0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010" y="439838"/>
            <a:ext cx="8368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 smtClean="0"/>
              <a:t>RBP35-dependent poly(A) sites are less likely to possess </a:t>
            </a:r>
            <a:br>
              <a:rPr lang="en-CA" sz="2800" dirty="0" smtClean="0"/>
            </a:br>
            <a:r>
              <a:rPr lang="en-CA" sz="2800" dirty="0" smtClean="0"/>
              <a:t>the canonical AAUAAA sequence</a:t>
            </a:r>
            <a:endParaRPr lang="en-CA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600200"/>
            <a:ext cx="63722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321300"/>
            <a:ext cx="353483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cxnSp>
        <p:nvCxnSpPr>
          <p:cNvPr id="7" name="25 Conector recto de flecha"/>
          <p:cNvCxnSpPr/>
          <p:nvPr/>
        </p:nvCxnSpPr>
        <p:spPr>
          <a:xfrm>
            <a:off x="1359466" y="5740400"/>
            <a:ext cx="2374334" cy="12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0"/>
          <p:cNvSpPr>
            <a:spLocks noChangeArrowheads="1"/>
          </p:cNvSpPr>
          <p:nvPr/>
        </p:nvSpPr>
        <p:spPr bwMode="auto">
          <a:xfrm>
            <a:off x="3714540" y="570932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Oval 60"/>
          <p:cNvSpPr>
            <a:spLocks noChangeArrowheads="1"/>
          </p:cNvSpPr>
          <p:nvPr/>
        </p:nvSpPr>
        <p:spPr bwMode="auto">
          <a:xfrm>
            <a:off x="4154441" y="1861228"/>
            <a:ext cx="417559" cy="50097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4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32517"/>
          <a:stretch>
            <a:fillRect/>
          </a:stretch>
        </p:blipFill>
        <p:spPr bwMode="auto">
          <a:xfrm>
            <a:off x="2895600" y="5190814"/>
            <a:ext cx="3396448" cy="16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243069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down-regulated poly(A) sites in ∆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rbp35</a:t>
            </a:r>
            <a:endParaRPr lang="en-CA" sz="2800" dirty="0">
              <a:latin typeface="+mj-lt"/>
            </a:endParaRPr>
          </a:p>
        </p:txBody>
      </p:sp>
      <p:sp>
        <p:nvSpPr>
          <p:cNvPr id="8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cxnSp>
        <p:nvCxnSpPr>
          <p:cNvPr id="9" name="25 Conector recto de flecha"/>
          <p:cNvCxnSpPr/>
          <p:nvPr/>
        </p:nvCxnSpPr>
        <p:spPr>
          <a:xfrm>
            <a:off x="1804532" y="5791200"/>
            <a:ext cx="1612748" cy="87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0"/>
          <p:cNvSpPr>
            <a:spLocks noChangeArrowheads="1"/>
          </p:cNvSpPr>
          <p:nvPr/>
        </p:nvSpPr>
        <p:spPr bwMode="auto">
          <a:xfrm>
            <a:off x="3417280" y="573249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243069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down-regulated poly(A) sites in ∆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rbp35</a:t>
            </a:r>
            <a:endParaRPr lang="en-CA" sz="28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62769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87144" y="1682234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E-value: 5.3e-103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32517"/>
          <a:stretch>
            <a:fillRect/>
          </a:stretch>
        </p:blipFill>
        <p:spPr bwMode="auto">
          <a:xfrm>
            <a:off x="2895600" y="5190814"/>
            <a:ext cx="3396448" cy="16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cxnSp>
        <p:nvCxnSpPr>
          <p:cNvPr id="14" name="25 Conector recto de flecha"/>
          <p:cNvCxnSpPr/>
          <p:nvPr/>
        </p:nvCxnSpPr>
        <p:spPr>
          <a:xfrm>
            <a:off x="1804532" y="5791200"/>
            <a:ext cx="1612748" cy="87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60"/>
          <p:cNvSpPr>
            <a:spLocks noChangeArrowheads="1"/>
          </p:cNvSpPr>
          <p:nvPr/>
        </p:nvSpPr>
        <p:spPr bwMode="auto">
          <a:xfrm>
            <a:off x="3417280" y="573249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grpSp>
        <p:nvGrpSpPr>
          <p:cNvPr id="3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4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pic>
          <p:nvPicPr>
            <p:cNvPr id="1027" name="Picture 3" descr="C:\Users\Usuario\AppData\Local\Microsoft\Windows\Temporary Internet Files\Content.IE5\BRC3PDW5\MC90032566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12031">
              <a:off x="3668475" y="3299202"/>
              <a:ext cx="441872" cy="49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RBP35 is a member of the polyadenylation machinery</a:t>
            </a:r>
          </a:p>
        </p:txBody>
      </p:sp>
      <p:cxnSp>
        <p:nvCxnSpPr>
          <p:cNvPr id="4" name="76 Conector recto"/>
          <p:cNvCxnSpPr>
            <a:cxnSpLocks noChangeShapeType="1"/>
          </p:cNvCxnSpPr>
          <p:nvPr/>
        </p:nvCxnSpPr>
        <p:spPr bwMode="auto">
          <a:xfrm>
            <a:off x="2286000" y="4225292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6" name="78 Elipse"/>
          <p:cNvSpPr>
            <a:spLocks noChangeArrowheads="1"/>
          </p:cNvSpPr>
          <p:nvPr/>
        </p:nvSpPr>
        <p:spPr bwMode="auto">
          <a:xfrm>
            <a:off x="2286000" y="4156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9" y="3810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2286000" y="2701292"/>
            <a:ext cx="3886200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857104" y="2350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2286000" y="2632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286000" y="5592008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286000" y="5522953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9 CuadroTexto"/>
          <p:cNvSpPr txBox="1"/>
          <p:nvPr/>
        </p:nvSpPr>
        <p:spPr bwMode="auto">
          <a:xfrm>
            <a:off x="5304904" y="5461084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114800" y="32004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114800" y="46482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08500" y="3149600"/>
            <a:ext cx="101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Cleavage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0312" y="4648200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Polyadenylation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30237" y="1981200"/>
            <a:ext cx="11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Pre-mRNA</a:t>
            </a:r>
            <a:endParaRPr lang="en-US" dirty="0"/>
          </a:p>
        </p:txBody>
      </p:sp>
      <p:sp>
        <p:nvSpPr>
          <p:cNvPr id="25" name="77 Flecha derecha"/>
          <p:cNvSpPr>
            <a:spLocks noChangeArrowheads="1"/>
          </p:cNvSpPr>
          <p:nvPr/>
        </p:nvSpPr>
        <p:spPr bwMode="auto">
          <a:xfrm>
            <a:off x="2879668" y="3874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6" name="77 Flecha derecha"/>
          <p:cNvSpPr>
            <a:spLocks noChangeArrowheads="1"/>
          </p:cNvSpPr>
          <p:nvPr/>
        </p:nvSpPr>
        <p:spPr bwMode="auto">
          <a:xfrm>
            <a:off x="2895600" y="52461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grpSp>
        <p:nvGrpSpPr>
          <p:cNvPr id="3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4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pic>
          <p:nvPicPr>
            <p:cNvPr id="1027" name="Picture 3" descr="C:\Users\Usuario\AppData\Local\Microsoft\Windows\Temporary Internet Files\Content.IE5\BRC3PDW5\MC90032566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12031">
              <a:off x="3668475" y="3299202"/>
              <a:ext cx="441872" cy="49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0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2" name="6 Grupo"/>
          <p:cNvGrpSpPr/>
          <p:nvPr/>
        </p:nvGrpSpPr>
        <p:grpSpPr>
          <a:xfrm>
            <a:off x="5095655" y="1770318"/>
            <a:ext cx="3790615" cy="1441085"/>
            <a:chOff x="722686" y="2641250"/>
            <a:chExt cx="3790614" cy="1441086"/>
          </a:xfrm>
        </p:grpSpPr>
        <p:sp>
          <p:nvSpPr>
            <p:cNvPr id="5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6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61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pic>
          <p:nvPicPr>
            <p:cNvPr id="62" name="Picture 3" descr="C:\Users\Usuario\AppData\Local\Microsoft\Windows\Temporary Internet Files\Content.IE5\BRC3PDW5\MC90032566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12031">
              <a:off x="3668475" y="3299202"/>
              <a:ext cx="441872" cy="49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6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67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7890087" y="2300369"/>
            <a:ext cx="138897" cy="3703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25 Conector recto de flecha"/>
          <p:cNvCxnSpPr>
            <a:stCxn id="77" idx="0"/>
          </p:cNvCxnSpPr>
          <p:nvPr/>
        </p:nvCxnSpPr>
        <p:spPr>
          <a:xfrm flipV="1">
            <a:off x="7709045" y="2804871"/>
            <a:ext cx="143140" cy="1189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6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grpSp>
        <p:nvGrpSpPr>
          <p:cNvPr id="3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4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pic>
          <p:nvPicPr>
            <p:cNvPr id="1027" name="Picture 3" descr="C:\Users\Usuario\AppData\Local\Microsoft\Windows\Temporary Internet Files\Content.IE5\BRC3PDW5\MC90032566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12031">
              <a:off x="3668475" y="3299202"/>
              <a:ext cx="441872" cy="49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0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2" name="6 Grupo"/>
          <p:cNvGrpSpPr/>
          <p:nvPr/>
        </p:nvGrpSpPr>
        <p:grpSpPr>
          <a:xfrm>
            <a:off x="5095655" y="1770318"/>
            <a:ext cx="3790615" cy="1441085"/>
            <a:chOff x="722686" y="2641250"/>
            <a:chExt cx="3790614" cy="1441086"/>
          </a:xfrm>
        </p:grpSpPr>
        <p:sp>
          <p:nvSpPr>
            <p:cNvPr id="5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6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61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pic>
          <p:nvPicPr>
            <p:cNvPr id="62" name="Picture 3" descr="C:\Users\Usuario\AppData\Local\Microsoft\Windows\Temporary Internet Files\Content.IE5\BRC3PDW5\MC90032566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12031">
              <a:off x="3668475" y="3299202"/>
              <a:ext cx="441872" cy="49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6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67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7890087" y="2300369"/>
            <a:ext cx="138897" cy="3703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25 Conector recto de flecha"/>
          <p:cNvCxnSpPr>
            <a:stCxn id="77" idx="0"/>
          </p:cNvCxnSpPr>
          <p:nvPr/>
        </p:nvCxnSpPr>
        <p:spPr>
          <a:xfrm flipV="1">
            <a:off x="7709045" y="2804871"/>
            <a:ext cx="143140" cy="1189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7 Rectángulo redondeado"/>
          <p:cNvSpPr/>
          <p:nvPr/>
        </p:nvSpPr>
        <p:spPr>
          <a:xfrm>
            <a:off x="2175487" y="4179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95" name="6 Grupo"/>
          <p:cNvGrpSpPr/>
          <p:nvPr/>
        </p:nvGrpSpPr>
        <p:grpSpPr>
          <a:xfrm>
            <a:off x="2379806" y="4438384"/>
            <a:ext cx="3669387" cy="1094485"/>
            <a:chOff x="722686" y="2641250"/>
            <a:chExt cx="3669386" cy="1094486"/>
          </a:xfrm>
        </p:grpSpPr>
        <p:sp>
          <p:nvSpPr>
            <p:cNvPr id="96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99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101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10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  <p:pic>
          <p:nvPicPr>
            <p:cNvPr id="100" name="Picture 3" descr="C:\Users\Usuario\AppData\Local\Microsoft\Windows\Temporary Internet Files\Content.IE5\BRC3PDW5\MC90032566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12031">
              <a:off x="3384147" y="3203619"/>
              <a:ext cx="441872" cy="49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1 CuadroTexto"/>
          <p:cNvSpPr txBox="1"/>
          <p:nvPr/>
        </p:nvSpPr>
        <p:spPr>
          <a:xfrm>
            <a:off x="3755079" y="3810000"/>
            <a:ext cx="1274121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The mutant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10 Elipse"/>
          <p:cNvSpPr/>
          <p:nvPr/>
        </p:nvSpPr>
        <p:spPr>
          <a:xfrm>
            <a:off x="2594622" y="4897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5195103" y="4968436"/>
            <a:ext cx="138897" cy="3703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25 Conector recto de flecha"/>
          <p:cNvCxnSpPr/>
          <p:nvPr/>
        </p:nvCxnSpPr>
        <p:spPr>
          <a:xfrm flipV="1">
            <a:off x="4447859" y="5472937"/>
            <a:ext cx="688477" cy="10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8 CuadroTexto"/>
          <p:cNvSpPr txBox="1"/>
          <p:nvPr/>
        </p:nvSpPr>
        <p:spPr>
          <a:xfrm>
            <a:off x="3075351" y="6478067"/>
            <a:ext cx="19559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“revealed”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67 Multiplicar"/>
          <p:cNvSpPr/>
          <p:nvPr/>
        </p:nvSpPr>
        <p:spPr>
          <a:xfrm>
            <a:off x="4334483" y="4194784"/>
            <a:ext cx="847117" cy="910616"/>
          </a:xfrm>
          <a:prstGeom prst="mathMultiply">
            <a:avLst>
              <a:gd name="adj1" fmla="val 33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Δrbp35 </a:t>
            </a:r>
            <a:r>
              <a:rPr lang="en-US" dirty="0"/>
              <a:t>dependent genes are related with specific functional groups</a:t>
            </a:r>
            <a:br>
              <a:rPr lang="en-US" dirty="0"/>
            </a:b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11908" cy="52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34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1938020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1293183"/>
            <a:ext cx="5658921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1. poly(A) site mapping analysis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97859" y="3549454"/>
            <a:ext cx="5001690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2. Gene expression analysis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529737" y="4147809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3" name="2 Rectángulo"/>
          <p:cNvSpPr/>
          <p:nvPr/>
        </p:nvSpPr>
        <p:spPr bwMode="auto">
          <a:xfrm>
            <a:off x="149555" y="3603029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  <p:sp>
        <p:nvSpPr>
          <p:cNvPr id="10" name="1 CuadroTexto"/>
          <p:cNvSpPr txBox="1"/>
          <p:nvPr/>
        </p:nvSpPr>
        <p:spPr>
          <a:xfrm>
            <a:off x="22323" y="78319"/>
            <a:ext cx="9055001" cy="95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Comparative poly(A) sites mapping using WT and ∆</a:t>
            </a:r>
            <a:r>
              <a:rPr lang="en-US" sz="2800" i="1" dirty="0">
                <a:solidFill>
                  <a:schemeClr val="tx1"/>
                </a:solidFill>
                <a:latin typeface="+mj-lt"/>
              </a:rPr>
              <a:t>rbp35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strains in four different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growth conditions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874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1938020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1293183"/>
            <a:ext cx="5658921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1. poly(A) site mapping analysis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97859" y="3549454"/>
            <a:ext cx="5001690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2. Gene expression analysis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529737" y="4147809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3" name="2 Rectángulo"/>
          <p:cNvSpPr/>
          <p:nvPr/>
        </p:nvSpPr>
        <p:spPr bwMode="auto">
          <a:xfrm>
            <a:off x="1364896" y="4170188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  <p:sp>
        <p:nvSpPr>
          <p:cNvPr id="12" name="1 CuadroTexto"/>
          <p:cNvSpPr txBox="1"/>
          <p:nvPr/>
        </p:nvSpPr>
        <p:spPr>
          <a:xfrm>
            <a:off x="22323" y="78319"/>
            <a:ext cx="9055001" cy="95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Comparative poly(A) sites mapping using WT and ∆</a:t>
            </a:r>
            <a:r>
              <a:rPr lang="en-US" sz="2800" i="1" dirty="0">
                <a:solidFill>
                  <a:schemeClr val="tx1"/>
                </a:solidFill>
                <a:latin typeface="+mj-lt"/>
              </a:rPr>
              <a:t>rbp35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strains in four different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growth conditions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665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96975"/>
            <a:ext cx="4818063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32 CuadroTexto"/>
          <p:cNvSpPr txBox="1"/>
          <p:nvPr/>
        </p:nvSpPr>
        <p:spPr>
          <a:xfrm>
            <a:off x="304800" y="5056777"/>
            <a:ext cx="18288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Maybe the fungus found an alternative source of nitrogen?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0096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11325"/>
            <a:ext cx="6128999" cy="354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12" y="5410200"/>
            <a:ext cx="9715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CuadroTexto"/>
          <p:cNvSpPr txBox="1"/>
          <p:nvPr/>
        </p:nvSpPr>
        <p:spPr>
          <a:xfrm>
            <a:off x="22323" y="78319"/>
            <a:ext cx="9055001" cy="107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Several metabolic pathways are down regulated in carbon starvation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86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1938020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1293183"/>
            <a:ext cx="5658921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1. poly(A) site mapping analysis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97859" y="3549454"/>
            <a:ext cx="5001690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2. Gene expression analysis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529737" y="4147809"/>
            <a:ext cx="5402441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1a. Results in wild-type</a:t>
            </a:r>
          </a:p>
          <a:p>
            <a:pPr>
              <a:buFontTx/>
              <a:buNone/>
            </a:pPr>
            <a:r>
              <a:rPr lang="en-US" sz="2800" b="0" dirty="0">
                <a:solidFill>
                  <a:prstClr val="black"/>
                </a:solidFill>
              </a:rPr>
              <a:t>2a. Results 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3" name="2 Rectángulo"/>
          <p:cNvSpPr/>
          <p:nvPr/>
        </p:nvSpPr>
        <p:spPr bwMode="auto">
          <a:xfrm>
            <a:off x="1364896" y="4628346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  <p:sp>
        <p:nvSpPr>
          <p:cNvPr id="12" name="1 CuadroTexto"/>
          <p:cNvSpPr txBox="1"/>
          <p:nvPr/>
        </p:nvSpPr>
        <p:spPr>
          <a:xfrm>
            <a:off x="22323" y="78319"/>
            <a:ext cx="9055001" cy="95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Comparative poly(A) sites mapping using WT and ∆</a:t>
            </a:r>
            <a:r>
              <a:rPr lang="en-US" sz="2800" i="1" dirty="0">
                <a:solidFill>
                  <a:schemeClr val="tx1"/>
                </a:solidFill>
                <a:latin typeface="+mj-lt"/>
              </a:rPr>
              <a:t>rbp35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strains in four different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growth conditions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54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1219200"/>
            <a:ext cx="4754563" cy="563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28600" y="0"/>
            <a:ext cx="8763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+mj-lt"/>
              </a:rPr>
              <a:t>Δrbp35 </a:t>
            </a:r>
            <a:r>
              <a:rPr lang="en-US" sz="3200" dirty="0" smtClean="0">
                <a:latin typeface="+mj-lt"/>
              </a:rPr>
              <a:t>seems to </a:t>
            </a:r>
            <a:r>
              <a:rPr lang="en-US" sz="3200" dirty="0">
                <a:latin typeface="+mj-lt"/>
              </a:rPr>
              <a:t>inhibit medium recognition in </a:t>
            </a:r>
            <a:r>
              <a:rPr lang="en-US" sz="3200" dirty="0" smtClean="0">
                <a:latin typeface="+mj-lt"/>
              </a:rPr>
              <a:t>nitrogen starvation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9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4374070"/>
            <a:ext cx="76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Small RNA-</a:t>
            </a:r>
            <a:r>
              <a:rPr lang="en-US" sz="2000" dirty="0" err="1" smtClean="0"/>
              <a:t>seq</a:t>
            </a:r>
            <a:endParaRPr lang="es-ES" sz="20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510892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5874997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83530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54823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617204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55612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59370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4" name="3 Marco"/>
          <p:cNvSpPr/>
          <p:nvPr/>
        </p:nvSpPr>
        <p:spPr>
          <a:xfrm>
            <a:off x="609600" y="4114800"/>
            <a:ext cx="7967396" cy="25908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2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Small RNA library preparation and sequencing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524000" y="1872734"/>
            <a:ext cx="19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RNA isolation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524000" y="2819400"/>
            <a:ext cx="169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Adaptor ligation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524000" y="3886200"/>
            <a:ext cx="10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 &amp; PCR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1547812"/>
            <a:ext cx="2414132" cy="500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524000" y="4724400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fractionation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524000" y="56388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</a:t>
            </a:r>
            <a:endParaRPr lang="es-E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1585913"/>
            <a:ext cx="1225949" cy="141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6441539" y="3004066"/>
            <a:ext cx="2135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Adriana </a:t>
            </a:r>
            <a:r>
              <a:rPr lang="es-ES" dirty="0" err="1">
                <a:solidFill>
                  <a:srgbClr val="FF0000"/>
                </a:solidFill>
              </a:rPr>
              <a:t>Illana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Otero,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 Norwich</a:t>
            </a:r>
            <a:endParaRPr lang="es-E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12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HD adapters were used to reduce ligation bias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41812" y="2824733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41812" y="3256781"/>
            <a:ext cx="33123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7738" y="32567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sequencing</a:t>
            </a:r>
            <a:endParaRPr lang="en-US" i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21" y="1905000"/>
            <a:ext cx="55911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88" y="4198589"/>
            <a:ext cx="64389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541812" y="5489029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41812" y="5921077"/>
            <a:ext cx="33123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7738" y="5983793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sequencing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2320677"/>
            <a:ext cx="224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</a:t>
            </a:r>
            <a:r>
              <a:rPr lang="en-US" dirty="0" err="1" smtClean="0"/>
              <a:t>smallRNA-seq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51520" y="4480917"/>
            <a:ext cx="181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HD </a:t>
            </a:r>
            <a:r>
              <a:rPr lang="en-US" dirty="0" err="1" smtClean="0"/>
              <a:t>smallRNA-seq</a:t>
            </a:r>
            <a:endParaRPr lang="en-US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25588" y="4984973"/>
            <a:ext cx="4206652" cy="710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525588" y="4912965"/>
            <a:ext cx="2190428" cy="782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85914" y="5767769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x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256 combinations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9814" y="6581001"/>
            <a:ext cx="845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Sorefan</a:t>
            </a:r>
            <a:r>
              <a:rPr lang="en-US" sz="1200" dirty="0"/>
              <a:t> K1, </a:t>
            </a:r>
            <a:r>
              <a:rPr lang="en-US" sz="1200" dirty="0" err="1"/>
              <a:t>Pais</a:t>
            </a:r>
            <a:r>
              <a:rPr lang="en-US" sz="1200" dirty="0"/>
              <a:t> H, Hall AE, </a:t>
            </a:r>
            <a:r>
              <a:rPr lang="en-US" sz="1200" dirty="0" err="1"/>
              <a:t>Kozomara</a:t>
            </a:r>
            <a:r>
              <a:rPr lang="en-US" sz="1200" dirty="0"/>
              <a:t> A, Griffiths-Jones S, Moulton V, </a:t>
            </a:r>
            <a:r>
              <a:rPr lang="en-US" sz="1200" dirty="0" err="1"/>
              <a:t>Dalmay</a:t>
            </a:r>
            <a:r>
              <a:rPr lang="en-US" sz="1200" dirty="0"/>
              <a:t> T</a:t>
            </a:r>
            <a:r>
              <a:rPr lang="en-US" sz="1200" dirty="0" smtClean="0"/>
              <a:t>.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25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1619" y="1676400"/>
            <a:ext cx="244509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Three strains: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3200" i="1" dirty="0" smtClean="0">
                <a:solidFill>
                  <a:srgbClr val="000000"/>
                </a:solidFill>
              </a:rPr>
              <a:t>∆exp5</a:t>
            </a:r>
            <a:r>
              <a:rPr lang="en-GB" sz="320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r>
              <a:rPr lang="es-ES" sz="3200" i="1" dirty="0">
                <a:solidFill>
                  <a:srgbClr val="000000"/>
                </a:solidFill>
              </a:rPr>
              <a:t>∆rbp35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endParaRPr lang="en-GB" sz="32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7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762000" y="2721076"/>
            <a:ext cx="784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Let’s see what we have on the annotated genome…..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54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Only 25% of reads map on the genome</a:t>
            </a:r>
            <a:endParaRPr lang="es-ES" sz="3600" dirty="0"/>
          </a:p>
        </p:txBody>
      </p:sp>
      <p:graphicFrame>
        <p:nvGraphicFramePr>
          <p:cNvPr id="4" name="9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243884"/>
              </p:ext>
            </p:extLst>
          </p:nvPr>
        </p:nvGraphicFramePr>
        <p:xfrm>
          <a:off x="609600" y="1816100"/>
          <a:ext cx="8273845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89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>
                <a:solidFill>
                  <a:srgbClr val="000000"/>
                </a:solidFill>
              </a:rPr>
              <a:t>∆</a:t>
            </a:r>
            <a:r>
              <a:rPr lang="es-ES" i="1" dirty="0" smtClean="0">
                <a:solidFill>
                  <a:srgbClr val="000000"/>
                </a:solidFill>
              </a:rPr>
              <a:t>rbp35 </a:t>
            </a:r>
            <a:r>
              <a:rPr lang="es-ES" dirty="0" err="1" smtClean="0">
                <a:solidFill>
                  <a:srgbClr val="000000"/>
                </a:solidFill>
              </a:rPr>
              <a:t>reads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align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slighty</a:t>
            </a:r>
            <a:r>
              <a:rPr lang="es-ES" dirty="0" smtClean="0">
                <a:solidFill>
                  <a:srgbClr val="000000"/>
                </a:solidFill>
              </a:rPr>
              <a:t> more</a:t>
            </a:r>
            <a:endParaRPr lang="es-ES" dirty="0"/>
          </a:p>
        </p:txBody>
      </p:sp>
      <p:graphicFrame>
        <p:nvGraphicFramePr>
          <p:cNvPr id="4" name="7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880351"/>
              </p:ext>
            </p:extLst>
          </p:nvPr>
        </p:nvGraphicFramePr>
        <p:xfrm>
          <a:off x="381000" y="1447800"/>
          <a:ext cx="79248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98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of genome </a:t>
            </a:r>
            <a:r>
              <a:rPr lang="en-US" dirty="0" err="1" smtClean="0"/>
              <a:t>sRNA</a:t>
            </a:r>
            <a:r>
              <a:rPr lang="en-US" dirty="0" smtClean="0"/>
              <a:t> loci (4131) are located in mRNAs</a:t>
            </a:r>
            <a:endParaRPr lang="en-US" dirty="0"/>
          </a:p>
        </p:txBody>
      </p:sp>
      <p:graphicFrame>
        <p:nvGraphicFramePr>
          <p:cNvPr id="3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4699"/>
              </p:ext>
            </p:extLst>
          </p:nvPr>
        </p:nvGraphicFramePr>
        <p:xfrm>
          <a:off x="251520" y="1628800"/>
          <a:ext cx="8136904" cy="4882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1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 </a:t>
            </a:r>
            <a:r>
              <a:rPr lang="en-US" sz="2800" i="1" dirty="0"/>
              <a:t>∆</a:t>
            </a:r>
            <a:r>
              <a:rPr lang="en-US" sz="2800" i="1" dirty="0" smtClean="0"/>
              <a:t>exp5</a:t>
            </a:r>
            <a:r>
              <a:rPr lang="en-US" sz="2800" dirty="0" smtClean="0"/>
              <a:t>, a lot of protein-coding related loci are down regulated</a:t>
            </a:r>
            <a:endParaRPr lang="en-US" sz="28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884596"/>
              </p:ext>
            </p:extLst>
          </p:nvPr>
        </p:nvGraphicFramePr>
        <p:xfrm>
          <a:off x="914400" y="1752600"/>
          <a:ext cx="7391400" cy="4434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37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In </a:t>
            </a:r>
            <a:r>
              <a:rPr lang="en-US" sz="2800" i="1" dirty="0" smtClean="0">
                <a:solidFill>
                  <a:prstClr val="black"/>
                </a:solidFill>
              </a:rPr>
              <a:t>∆rbp35</a:t>
            </a:r>
            <a:r>
              <a:rPr lang="en-US" sz="2800" dirty="0">
                <a:solidFill>
                  <a:prstClr val="black"/>
                </a:solidFill>
              </a:rPr>
              <a:t>, a lot of </a:t>
            </a:r>
            <a:r>
              <a:rPr lang="en-US" sz="2800" dirty="0" smtClean="0">
                <a:solidFill>
                  <a:prstClr val="black"/>
                </a:solidFill>
              </a:rPr>
              <a:t>transposable elements </a:t>
            </a:r>
            <a:r>
              <a:rPr lang="en-US" sz="2800" dirty="0">
                <a:solidFill>
                  <a:prstClr val="black"/>
                </a:solidFill>
              </a:rPr>
              <a:t>related </a:t>
            </a:r>
            <a:r>
              <a:rPr lang="en-US" sz="2800" dirty="0" smtClean="0">
                <a:solidFill>
                  <a:prstClr val="black"/>
                </a:solidFill>
              </a:rPr>
              <a:t>loci are down </a:t>
            </a:r>
            <a:r>
              <a:rPr lang="en-US" sz="2800" dirty="0">
                <a:solidFill>
                  <a:prstClr val="black"/>
                </a:solidFill>
              </a:rPr>
              <a:t>regulated, and many </a:t>
            </a:r>
            <a:r>
              <a:rPr lang="en-US" sz="2800" dirty="0" err="1" smtClean="0">
                <a:solidFill>
                  <a:prstClr val="black"/>
                </a:solidFill>
              </a:rPr>
              <a:t>ncRNA</a:t>
            </a:r>
            <a:r>
              <a:rPr lang="en-US" sz="2800" dirty="0" smtClean="0">
                <a:solidFill>
                  <a:prstClr val="black"/>
                </a:solidFill>
              </a:rPr>
              <a:t> related loci are </a:t>
            </a:r>
            <a:r>
              <a:rPr lang="en-US" sz="2800" dirty="0">
                <a:solidFill>
                  <a:prstClr val="black"/>
                </a:solidFill>
              </a:rPr>
              <a:t>up regulated 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726826"/>
              </p:ext>
            </p:extLst>
          </p:nvPr>
        </p:nvGraphicFramePr>
        <p:xfrm>
          <a:off x="685800" y="1905000"/>
          <a:ext cx="7543800" cy="452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57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219200" y="2514600"/>
            <a:ext cx="678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…and this was 25% of the story, so let’s forget about the annotated genome for a while…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0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60"/>
          <p:cNvSpPr>
            <a:spLocks noChangeArrowheads="1"/>
          </p:cNvSpPr>
          <p:nvPr/>
        </p:nvSpPr>
        <p:spPr bwMode="auto">
          <a:xfrm>
            <a:off x="2057400" y="1828800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H="1" flipV="1">
            <a:off x="2612572" y="2234600"/>
            <a:ext cx="359228" cy="8354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768719" y="3070049"/>
            <a:ext cx="348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RBP35 </a:t>
            </a:r>
            <a:r>
              <a:rPr lang="en-US" dirty="0" err="1" smtClean="0"/>
              <a:t>ortholog</a:t>
            </a:r>
            <a:r>
              <a:rPr lang="en-US" dirty="0" smtClean="0"/>
              <a:t> found in animals, 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ut not in yeast!</a:t>
            </a:r>
            <a:endParaRPr lang="es-ES" dirty="0"/>
          </a:p>
        </p:txBody>
      </p:sp>
      <p:cxnSp>
        <p:nvCxnSpPr>
          <p:cNvPr id="18" name="17 Conector recto de flecha"/>
          <p:cNvCxnSpPr/>
          <p:nvPr/>
        </p:nvCxnSpPr>
        <p:spPr>
          <a:xfrm>
            <a:off x="3276600" y="3716380"/>
            <a:ext cx="838200" cy="3984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4136571" y="3822412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!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756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018611"/>
              </p:ext>
            </p:extLst>
          </p:nvPr>
        </p:nvGraphicFramePr>
        <p:xfrm>
          <a:off x="1079500" y="2133600"/>
          <a:ext cx="6985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black"/>
                </a:solidFill>
              </a:rPr>
              <a:t>The majority of reads are of unknown origin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248400" y="4876800"/>
            <a:ext cx="914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8 CuadroTexto"/>
          <p:cNvSpPr txBox="1"/>
          <p:nvPr/>
        </p:nvSpPr>
        <p:spPr>
          <a:xfrm>
            <a:off x="7162800" y="4613701"/>
            <a:ext cx="16507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 smtClean="0">
                <a:solidFill>
                  <a:prstClr val="black"/>
                </a:solidFill>
                <a:cs typeface="Arial" pitchFamily="34" charset="0"/>
              </a:rPr>
              <a:t>They don’t align against any database!  </a:t>
            </a:r>
            <a:endParaRPr lang="en-US" b="0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Many </a:t>
            </a:r>
            <a:r>
              <a:rPr lang="en-US" sz="3600" dirty="0" smtClean="0"/>
              <a:t>reads map to </a:t>
            </a:r>
            <a:r>
              <a:rPr lang="en-US" sz="3600" dirty="0"/>
              <a:t>unknown ESTs non-aligning on the </a:t>
            </a:r>
            <a:r>
              <a:rPr lang="en-US" sz="3600" dirty="0" smtClean="0"/>
              <a:t>genome!</a:t>
            </a:r>
            <a:endParaRPr lang="es-ES" sz="3600" dirty="0"/>
          </a:p>
        </p:txBody>
      </p:sp>
      <p:graphicFrame>
        <p:nvGraphicFramePr>
          <p:cNvPr id="10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625476"/>
              </p:ext>
            </p:extLst>
          </p:nvPr>
        </p:nvGraphicFramePr>
        <p:xfrm>
          <a:off x="-25400" y="1828800"/>
          <a:ext cx="90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143000" y="2625688"/>
            <a:ext cx="1828800" cy="650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"/>
          <p:cNvSpPr txBox="1"/>
          <p:nvPr/>
        </p:nvSpPr>
        <p:spPr>
          <a:xfrm>
            <a:off x="457200" y="2212865"/>
            <a:ext cx="914400" cy="41282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???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41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So, what’s happening in the mutants?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i="1" dirty="0" smtClean="0">
                <a:solidFill>
                  <a:srgbClr val="000000"/>
                </a:solidFill>
              </a:rPr>
              <a:t>∆rbp35 </a:t>
            </a:r>
            <a:r>
              <a:rPr lang="es-ES" dirty="0" err="1" smtClean="0">
                <a:solidFill>
                  <a:srgbClr val="000000"/>
                </a:solidFill>
              </a:rPr>
              <a:t>aligns</a:t>
            </a:r>
            <a:r>
              <a:rPr lang="es-ES" dirty="0" smtClean="0">
                <a:solidFill>
                  <a:srgbClr val="000000"/>
                </a:solidFill>
              </a:rPr>
              <a:t> more </a:t>
            </a:r>
            <a:r>
              <a:rPr lang="es-ES" dirty="0" err="1" smtClean="0">
                <a:solidFill>
                  <a:srgbClr val="000000"/>
                </a:solidFill>
              </a:rPr>
              <a:t>small</a:t>
            </a:r>
            <a:r>
              <a:rPr lang="es-ES" dirty="0" smtClean="0">
                <a:solidFill>
                  <a:srgbClr val="000000"/>
                </a:solidFill>
              </a:rPr>
              <a:t> RNA </a:t>
            </a:r>
            <a:r>
              <a:rPr lang="es-ES" dirty="0" err="1" smtClean="0">
                <a:solidFill>
                  <a:srgbClr val="000000"/>
                </a:solidFill>
              </a:rPr>
              <a:t>from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protein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coding</a:t>
            </a:r>
            <a:r>
              <a:rPr lang="es-ES" dirty="0" smtClean="0">
                <a:solidFill>
                  <a:srgbClr val="000000"/>
                </a:solidFill>
              </a:rPr>
              <a:t> genes</a:t>
            </a:r>
            <a:endParaRPr lang="es-ES" dirty="0"/>
          </a:p>
        </p:txBody>
      </p:sp>
      <p:graphicFrame>
        <p:nvGraphicFramePr>
          <p:cNvPr id="3" name="7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984961"/>
              </p:ext>
            </p:extLst>
          </p:nvPr>
        </p:nvGraphicFramePr>
        <p:xfrm>
          <a:off x="152400" y="17526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53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cannot classify most of the changes in </a:t>
            </a:r>
            <a:r>
              <a:rPr lang="es-ES" i="1" dirty="0" smtClean="0">
                <a:solidFill>
                  <a:srgbClr val="000000"/>
                </a:solidFill>
              </a:rPr>
              <a:t>∆exp5 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350156"/>
              </p:ext>
            </p:extLst>
          </p:nvPr>
        </p:nvGraphicFramePr>
        <p:xfrm>
          <a:off x="762000" y="1905000"/>
          <a:ext cx="7543800" cy="448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30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more luck with </a:t>
            </a:r>
            <a:r>
              <a:rPr lang="es-ES" i="1" dirty="0" smtClean="0">
                <a:solidFill>
                  <a:srgbClr val="000000"/>
                </a:solidFill>
              </a:rPr>
              <a:t>∆rbp35 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079387"/>
              </p:ext>
            </p:extLst>
          </p:nvPr>
        </p:nvGraphicFramePr>
        <p:xfrm>
          <a:off x="609600" y="1828800"/>
          <a:ext cx="79248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74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don’t know what they are…</a:t>
            </a:r>
            <a:br>
              <a:rPr lang="en-US" dirty="0" smtClean="0"/>
            </a:br>
            <a:r>
              <a:rPr lang="en-US" dirty="0" smtClean="0"/>
              <a:t>but at least, how do they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We obtained reads in the range 18-25 </a:t>
            </a:r>
            <a:r>
              <a:rPr lang="en-US" sz="3200" dirty="0" err="1" smtClean="0"/>
              <a:t>bp</a:t>
            </a:r>
            <a:endParaRPr lang="en-US" sz="3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077220"/>
              </p:ext>
            </p:extLst>
          </p:nvPr>
        </p:nvGraphicFramePr>
        <p:xfrm>
          <a:off x="1295400" y="1501776"/>
          <a:ext cx="6272213" cy="414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77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/>
            <a:r>
              <a:rPr lang="es-ES" sz="3200" i="1" dirty="0">
                <a:solidFill>
                  <a:srgbClr val="000000"/>
                </a:solidFill>
              </a:rPr>
              <a:t>∆rbp35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  <a:r>
              <a:rPr lang="en-GB" sz="3200" dirty="0" smtClean="0">
                <a:solidFill>
                  <a:srgbClr val="000000"/>
                </a:solidFill>
              </a:rPr>
              <a:t>reads look kind of shorter, and </a:t>
            </a:r>
            <a:r>
              <a:rPr lang="es-ES" sz="3200" i="1" dirty="0" smtClean="0">
                <a:solidFill>
                  <a:srgbClr val="000000"/>
                </a:solidFill>
              </a:rPr>
              <a:t>∆exp5</a:t>
            </a:r>
            <a:r>
              <a:rPr lang="en-GB" sz="3200" dirty="0" smtClean="0">
                <a:solidFill>
                  <a:srgbClr val="000000"/>
                </a:solidFill>
              </a:rPr>
              <a:t> reads are missing a peak at 14 </a:t>
            </a:r>
            <a:r>
              <a:rPr lang="en-GB" sz="3200" dirty="0" err="1" smtClean="0">
                <a:solidFill>
                  <a:srgbClr val="000000"/>
                </a:solidFill>
              </a:rPr>
              <a:t>bp</a:t>
            </a:r>
            <a:r>
              <a:rPr lang="en-GB" sz="3200" dirty="0" smtClean="0">
                <a:solidFill>
                  <a:srgbClr val="000000"/>
                </a:solidFill>
              </a:rPr>
              <a:t>…</a:t>
            </a:r>
            <a:endParaRPr lang="en-GB" sz="3200" dirty="0">
              <a:solidFill>
                <a:srgbClr val="000000"/>
              </a:solidFill>
            </a:endParaRPr>
          </a:p>
          <a:p>
            <a:pPr marL="285750" indent="-285750"/>
            <a:endParaRPr lang="en-GB" sz="3200" dirty="0">
              <a:solidFill>
                <a:srgbClr val="000000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346745"/>
              </p:ext>
            </p:extLst>
          </p:nvPr>
        </p:nvGraphicFramePr>
        <p:xfrm>
          <a:off x="4824000" y="397800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075997"/>
              </p:ext>
            </p:extLst>
          </p:nvPr>
        </p:nvGraphicFramePr>
        <p:xfrm>
          <a:off x="2133599" y="1168399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19961"/>
              </p:ext>
            </p:extLst>
          </p:nvPr>
        </p:nvGraphicFramePr>
        <p:xfrm>
          <a:off x="0" y="397800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499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In ∆exp5</a:t>
            </a:r>
            <a:r>
              <a:rPr lang="en-US" dirty="0" smtClean="0"/>
              <a:t> we observe the down-regulation of very short fragments</a:t>
            </a:r>
            <a:endParaRPr lang="en-US" dirty="0"/>
          </a:p>
        </p:txBody>
      </p:sp>
      <p:graphicFrame>
        <p:nvGraphicFramePr>
          <p:cNvPr id="4" name="1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26375"/>
              </p:ext>
            </p:extLst>
          </p:nvPr>
        </p:nvGraphicFramePr>
        <p:xfrm>
          <a:off x="251520" y="2132856"/>
          <a:ext cx="8767763" cy="421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4 Conector recto de flecha"/>
          <p:cNvCxnSpPr/>
          <p:nvPr/>
        </p:nvCxnSpPr>
        <p:spPr>
          <a:xfrm>
            <a:off x="1828800" y="3558064"/>
            <a:ext cx="685800" cy="1242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8 CuadroTexto"/>
          <p:cNvSpPr txBox="1"/>
          <p:nvPr/>
        </p:nvSpPr>
        <p:spPr>
          <a:xfrm>
            <a:off x="1003445" y="2819400"/>
            <a:ext cx="16507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0" dirty="0" smtClean="0">
                <a:solidFill>
                  <a:prstClr val="black"/>
                </a:solidFill>
                <a:cs typeface="Arial" pitchFamily="34" charset="0"/>
              </a:rPr>
              <a:t>Mostly </a:t>
            </a:r>
            <a:r>
              <a:rPr lang="en-US" sz="1600" b="0" dirty="0" err="1" smtClean="0">
                <a:solidFill>
                  <a:prstClr val="black"/>
                </a:solidFill>
                <a:cs typeface="Arial" pitchFamily="34" charset="0"/>
              </a:rPr>
              <a:t>rRNA</a:t>
            </a:r>
            <a:r>
              <a:rPr lang="en-US" sz="1600" b="0" dirty="0" smtClean="0">
                <a:solidFill>
                  <a:prstClr val="black"/>
                </a:solidFill>
                <a:cs typeface="Arial" pitchFamily="34" charset="0"/>
              </a:rPr>
              <a:t> and protein-coding genes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7" name="8 CuadroTexto"/>
          <p:cNvSpPr txBox="1"/>
          <p:nvPr/>
        </p:nvSpPr>
        <p:spPr>
          <a:xfrm>
            <a:off x="5671457" y="3512403"/>
            <a:ext cx="16507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0" dirty="0" smtClean="0">
                <a:solidFill>
                  <a:prstClr val="black"/>
                </a:solidFill>
                <a:cs typeface="Arial" pitchFamily="34" charset="0"/>
              </a:rPr>
              <a:t>Mostl</a:t>
            </a: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y, the mysterious </a:t>
            </a:r>
            <a:r>
              <a:rPr lang="en-US" sz="1600" dirty="0" err="1" smtClean="0">
                <a:solidFill>
                  <a:prstClr val="black"/>
                </a:solidFill>
                <a:cs typeface="Arial" pitchFamily="34" charset="0"/>
              </a:rPr>
              <a:t>naESTs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 flipH="1">
            <a:off x="4419600" y="4079796"/>
            <a:ext cx="1219200" cy="72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466" y="188640"/>
            <a:ext cx="841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Human RBP35 </a:t>
            </a:r>
            <a:r>
              <a:rPr lang="en-CA" sz="2400" dirty="0" err="1" smtClean="0"/>
              <a:t>orthologue</a:t>
            </a:r>
            <a:r>
              <a:rPr lang="en-CA" sz="2400" dirty="0" smtClean="0"/>
              <a:t> bind to UGUA elements</a:t>
            </a:r>
            <a:br>
              <a:rPr lang="en-CA" sz="2400" dirty="0" smtClean="0"/>
            </a:br>
            <a:r>
              <a:rPr lang="en-CA" sz="2400" dirty="0" smtClean="0"/>
              <a:t>to regulate the selection of alternative polyadenylation sites (APA)</a:t>
            </a:r>
            <a:endParaRPr lang="en-CA" sz="2400" dirty="0"/>
          </a:p>
        </p:txBody>
      </p:sp>
      <p:cxnSp>
        <p:nvCxnSpPr>
          <p:cNvPr id="8" name="72 Conector recto"/>
          <p:cNvCxnSpPr>
            <a:cxnSpLocks noChangeShapeType="1"/>
          </p:cNvCxnSpPr>
          <p:nvPr/>
        </p:nvCxnSpPr>
        <p:spPr bwMode="auto">
          <a:xfrm>
            <a:off x="1356535" y="2381725"/>
            <a:ext cx="3945504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9" name="73 Flecha derecha"/>
          <p:cNvSpPr>
            <a:spLocks noChangeArrowheads="1"/>
          </p:cNvSpPr>
          <p:nvPr/>
        </p:nvSpPr>
        <p:spPr bwMode="auto">
          <a:xfrm>
            <a:off x="1927639" y="22745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" name="74 Elipse"/>
          <p:cNvSpPr>
            <a:spLocks noChangeArrowheads="1"/>
          </p:cNvSpPr>
          <p:nvPr/>
        </p:nvSpPr>
        <p:spPr bwMode="auto">
          <a:xfrm>
            <a:off x="1356535" y="23198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1" name="76 Conector recto"/>
          <p:cNvCxnSpPr>
            <a:cxnSpLocks noChangeShapeType="1"/>
            <a:stCxn id="13" idx="6"/>
          </p:cNvCxnSpPr>
          <p:nvPr/>
        </p:nvCxnSpPr>
        <p:spPr bwMode="auto">
          <a:xfrm flipV="1">
            <a:off x="1421472" y="4552939"/>
            <a:ext cx="4703528" cy="1295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7 Flecha derecha"/>
          <p:cNvSpPr>
            <a:spLocks noChangeArrowheads="1"/>
          </p:cNvSpPr>
          <p:nvPr/>
        </p:nvSpPr>
        <p:spPr bwMode="auto">
          <a:xfrm>
            <a:off x="1948303" y="4438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8 Elipse"/>
          <p:cNvSpPr>
            <a:spLocks noChangeArrowheads="1"/>
          </p:cNvSpPr>
          <p:nvPr/>
        </p:nvSpPr>
        <p:spPr bwMode="auto">
          <a:xfrm>
            <a:off x="1377199" y="4483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4" name="8 CuadroTexto"/>
          <p:cNvSpPr txBox="1"/>
          <p:nvPr/>
        </p:nvSpPr>
        <p:spPr bwMode="auto">
          <a:xfrm>
            <a:off x="5302039" y="22547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5" name="9 CuadroTexto"/>
          <p:cNvSpPr txBox="1"/>
          <p:nvPr/>
        </p:nvSpPr>
        <p:spPr bwMode="auto">
          <a:xfrm>
            <a:off x="6056935" y="4422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62" y="19812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7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773236" y="4422015"/>
            <a:ext cx="936099" cy="2539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UGUA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81400" y="4038600"/>
            <a:ext cx="1295400" cy="383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Rbp35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81400" y="3657600"/>
            <a:ext cx="1295400" cy="3834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CFI25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134" y="283106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Poly(A) site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9520" y="5040868"/>
            <a:ext cx="23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poly(A) site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5402605" y="25679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168205" y="47777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9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In ∆exp5</a:t>
            </a:r>
            <a:r>
              <a:rPr lang="en-US" dirty="0" smtClean="0"/>
              <a:t> we observe the down-regulation of very short fragments</a:t>
            </a:r>
            <a:endParaRPr lang="en-US" dirty="0"/>
          </a:p>
        </p:txBody>
      </p:sp>
      <p:graphicFrame>
        <p:nvGraphicFramePr>
          <p:cNvPr id="4" name="1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53210"/>
              </p:ext>
            </p:extLst>
          </p:nvPr>
        </p:nvGraphicFramePr>
        <p:xfrm>
          <a:off x="251520" y="2132856"/>
          <a:ext cx="8767763" cy="421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8 CuadroTexto"/>
          <p:cNvSpPr txBox="1"/>
          <p:nvPr/>
        </p:nvSpPr>
        <p:spPr>
          <a:xfrm>
            <a:off x="5638800" y="2296180"/>
            <a:ext cx="16507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The infamous </a:t>
            </a:r>
            <a:r>
              <a:rPr lang="en-US" sz="1600" dirty="0" err="1" smtClean="0">
                <a:solidFill>
                  <a:prstClr val="black"/>
                </a:solidFill>
                <a:cs typeface="Arial" pitchFamily="34" charset="0"/>
              </a:rPr>
              <a:t>naESTs</a:t>
            </a: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 again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 flipH="1">
            <a:off x="4386943" y="2806673"/>
            <a:ext cx="1219200" cy="72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In </a:t>
            </a:r>
            <a:r>
              <a:rPr lang="en-US" i="1" dirty="0" smtClean="0"/>
              <a:t>∆rbp5</a:t>
            </a:r>
            <a:r>
              <a:rPr lang="en-US" dirty="0" smtClean="0"/>
              <a:t> </a:t>
            </a:r>
            <a:r>
              <a:rPr lang="en-US" dirty="0"/>
              <a:t>we observe </a:t>
            </a:r>
            <a:r>
              <a:rPr lang="en-US" dirty="0" smtClean="0"/>
              <a:t>a peak of up-regulated 19 </a:t>
            </a:r>
            <a:r>
              <a:rPr lang="en-US" dirty="0" err="1" smtClean="0"/>
              <a:t>nt</a:t>
            </a:r>
            <a:r>
              <a:rPr lang="en-US" dirty="0" smtClean="0"/>
              <a:t> sequences</a:t>
            </a:r>
            <a:endParaRPr lang="en-US" dirty="0"/>
          </a:p>
        </p:txBody>
      </p:sp>
      <p:graphicFrame>
        <p:nvGraphicFramePr>
          <p:cNvPr id="4" name="1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04491"/>
              </p:ext>
            </p:extLst>
          </p:nvPr>
        </p:nvGraphicFramePr>
        <p:xfrm>
          <a:off x="251520" y="2132856"/>
          <a:ext cx="8767763" cy="421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8 CuadroTexto"/>
          <p:cNvSpPr txBox="1"/>
          <p:nvPr/>
        </p:nvSpPr>
        <p:spPr>
          <a:xfrm>
            <a:off x="7467600" y="1905000"/>
            <a:ext cx="165071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Transposable elements, protein-coding genes and </a:t>
            </a:r>
            <a:r>
              <a:rPr lang="en-US" sz="1600" dirty="0" err="1" smtClean="0">
                <a:solidFill>
                  <a:prstClr val="black"/>
                </a:solidFill>
                <a:cs typeface="Arial" pitchFamily="34" charset="0"/>
              </a:rPr>
              <a:t>naEST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H="1">
            <a:off x="4114802" y="2362200"/>
            <a:ext cx="3352798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 flipH="1">
            <a:off x="4419602" y="2362200"/>
            <a:ext cx="3047998" cy="220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5942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75401"/>
              </p:ext>
            </p:extLst>
          </p:nvPr>
        </p:nvGraphicFramePr>
        <p:xfrm>
          <a:off x="2514600" y="1600200"/>
          <a:ext cx="5844480" cy="3455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is an overall U preference as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nucleotide, in reads with length 16-26 </a:t>
            </a:r>
            <a:r>
              <a:rPr lang="en-US" sz="3200" dirty="0" err="1" smtClean="0"/>
              <a:t>nt</a:t>
            </a:r>
            <a:endParaRPr lang="en-US" sz="3200" dirty="0"/>
          </a:p>
        </p:txBody>
      </p:sp>
      <p:sp>
        <p:nvSpPr>
          <p:cNvPr id="23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Mainly in protein-coding genes  and transposable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198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340435"/>
              </p:ext>
            </p:extLst>
          </p:nvPr>
        </p:nvGraphicFramePr>
        <p:xfrm>
          <a:off x="2335560" y="1600200"/>
          <a:ext cx="5844480" cy="3455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is an overall U preference as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nucleotide, in reads with length 16-26 </a:t>
            </a:r>
            <a:r>
              <a:rPr lang="en-US" sz="3200" dirty="0" err="1" smtClean="0"/>
              <a:t>nt</a:t>
            </a:r>
            <a:endParaRPr lang="en-US" sz="3200" dirty="0"/>
          </a:p>
        </p:txBody>
      </p:sp>
      <p:sp>
        <p:nvSpPr>
          <p:cNvPr id="2" name="1 Elipse"/>
          <p:cNvSpPr/>
          <p:nvPr/>
        </p:nvSpPr>
        <p:spPr>
          <a:xfrm>
            <a:off x="3352800" y="5257800"/>
            <a:ext cx="1905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AGO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2743200" y="6019800"/>
            <a:ext cx="381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</a:t>
            </a:r>
          </a:p>
        </p:txBody>
      </p:sp>
      <p:sp>
        <p:nvSpPr>
          <p:cNvPr id="22" name="Rectangle 2"/>
          <p:cNvSpPr/>
          <p:nvPr/>
        </p:nvSpPr>
        <p:spPr>
          <a:xfrm>
            <a:off x="5791200" y="5334000"/>
            <a:ext cx="3276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Certain proteins involved in RNA-interference like Argonaut have a preference for 5’ </a:t>
            </a:r>
            <a:r>
              <a:rPr lang="en-US" i="1" dirty="0" err="1" smtClean="0"/>
              <a:t>uraciles</a:t>
            </a:r>
            <a:endParaRPr lang="en-US" dirty="0"/>
          </a:p>
        </p:txBody>
      </p:sp>
      <p:sp>
        <p:nvSpPr>
          <p:cNvPr id="11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Mainly in protein-coding genes  and transposable elements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94" y="61722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1722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61722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620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∆</a:t>
            </a:r>
            <a:r>
              <a:rPr lang="en-US" i="1" dirty="0" smtClean="0"/>
              <a:t>rbp35 </a:t>
            </a:r>
            <a:r>
              <a:rPr lang="en-US" dirty="0" smtClean="0"/>
              <a:t>small RNAs with 1</a:t>
            </a:r>
            <a:r>
              <a:rPr lang="en-US" baseline="30000" dirty="0" smtClean="0"/>
              <a:t>st</a:t>
            </a:r>
            <a:r>
              <a:rPr lang="en-US" dirty="0" smtClean="0"/>
              <a:t> nucleotide U-preference are up-regulated</a:t>
            </a:r>
            <a:endParaRPr lang="en-US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260001"/>
              </p:ext>
            </p:extLst>
          </p:nvPr>
        </p:nvGraphicFramePr>
        <p:xfrm>
          <a:off x="685800" y="1752600"/>
          <a:ext cx="7344816" cy="4406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31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an overall A preference as last nucleotide, in reads with length 17-29</a:t>
            </a:r>
          </a:p>
        </p:txBody>
      </p:sp>
      <p:graphicFrame>
        <p:nvGraphicFramePr>
          <p:cNvPr id="4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450556"/>
              </p:ext>
            </p:extLst>
          </p:nvPr>
        </p:nvGraphicFramePr>
        <p:xfrm>
          <a:off x="2362200" y="1676400"/>
          <a:ext cx="5439413" cy="33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Again, in protein-coding genes  and transposable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16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an overall A preference as last nucleotide, in reads with length 17-29</a:t>
            </a:r>
          </a:p>
        </p:txBody>
      </p:sp>
      <p:graphicFrame>
        <p:nvGraphicFramePr>
          <p:cNvPr id="4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852242"/>
              </p:ext>
            </p:extLst>
          </p:nvPr>
        </p:nvGraphicFramePr>
        <p:xfrm>
          <a:off x="2362200" y="1676400"/>
          <a:ext cx="5439413" cy="33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Again, in protein-coding genes  and transposable elements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5822332" y="5504765"/>
            <a:ext cx="32766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But it is a post-transcriptional modification!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94" y="57150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7150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57150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971400" y="556260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668" y="5924550"/>
            <a:ext cx="367064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38100" y="6324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Also found in </a:t>
            </a:r>
            <a:r>
              <a:rPr lang="en-US" sz="1400" dirty="0" err="1" smtClean="0"/>
              <a:t>N.crassa</a:t>
            </a:r>
            <a:r>
              <a:rPr lang="en-US" sz="1400" dirty="0" smtClean="0"/>
              <a:t>:</a:t>
            </a:r>
          </a:p>
          <a:p>
            <a:r>
              <a:rPr lang="en-US" sz="1400" dirty="0" err="1" smtClean="0"/>
              <a:t>Zhihong</a:t>
            </a:r>
            <a:r>
              <a:rPr lang="en-US" sz="1400" dirty="0" smtClean="0"/>
              <a:t> </a:t>
            </a:r>
            <a:r>
              <a:rPr lang="en-US" sz="1400" dirty="0" err="1"/>
              <a:t>Xue</a:t>
            </a:r>
            <a:r>
              <a:rPr lang="en-US" sz="1400" dirty="0"/>
              <a:t>, </a:t>
            </a:r>
            <a:r>
              <a:rPr lang="en-US" sz="1400" dirty="0" err="1"/>
              <a:t>Haiyan</a:t>
            </a:r>
            <a:r>
              <a:rPr lang="en-US" sz="1400" dirty="0"/>
              <a:t> Yuan, </a:t>
            </a:r>
            <a:r>
              <a:rPr lang="en-US" sz="1400" dirty="0" err="1"/>
              <a:t>Jinhu</a:t>
            </a:r>
            <a:r>
              <a:rPr lang="en-US" sz="1400" dirty="0"/>
              <a:t> </a:t>
            </a:r>
            <a:r>
              <a:rPr lang="en-US" sz="1400" dirty="0" err="1"/>
              <a:t>Guo</a:t>
            </a:r>
            <a:r>
              <a:rPr lang="en-US" sz="1400" dirty="0"/>
              <a:t>,* and Yi Liu</a:t>
            </a:r>
            <a:r>
              <a:rPr lang="en-US" sz="1400" dirty="0" smtClean="0"/>
              <a:t>† 2013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65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Last adenine preference is variable among mutants</a:t>
            </a:r>
            <a:endParaRPr lang="en-US" dirty="0"/>
          </a:p>
        </p:txBody>
      </p:sp>
      <p:graphicFrame>
        <p:nvGraphicFramePr>
          <p:cNvPr id="5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1905741"/>
              </p:ext>
            </p:extLst>
          </p:nvPr>
        </p:nvGraphicFramePr>
        <p:xfrm>
          <a:off x="2514600" y="1981200"/>
          <a:ext cx="6320589" cy="379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00" y="2898338"/>
            <a:ext cx="1600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Maybe that’s why it aligns better!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1625600" y="3129171"/>
            <a:ext cx="965200" cy="2308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9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Transposable elements and </a:t>
            </a:r>
            <a:r>
              <a:rPr lang="en-US" sz="3200" dirty="0" err="1"/>
              <a:t>naEST</a:t>
            </a:r>
            <a:r>
              <a:rPr lang="en-US" sz="3200" dirty="0"/>
              <a:t> present a higher degree of antisense </a:t>
            </a:r>
            <a:r>
              <a:rPr lang="en-US" sz="3200" dirty="0" smtClean="0"/>
              <a:t>transcription…</a:t>
            </a:r>
            <a:endParaRPr lang="en-US" sz="3200" dirty="0"/>
          </a:p>
        </p:txBody>
      </p:sp>
      <p:graphicFrame>
        <p:nvGraphicFramePr>
          <p:cNvPr id="8" name="1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824535"/>
              </p:ext>
            </p:extLst>
          </p:nvPr>
        </p:nvGraphicFramePr>
        <p:xfrm>
          <a:off x="304800" y="2415268"/>
          <a:ext cx="7443788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8 Marco"/>
          <p:cNvSpPr/>
          <p:nvPr/>
        </p:nvSpPr>
        <p:spPr>
          <a:xfrm>
            <a:off x="685800" y="2286000"/>
            <a:ext cx="1295400" cy="4495800"/>
          </a:xfrm>
          <a:prstGeom prst="frame">
            <a:avLst>
              <a:gd name="adj1" fmla="val 2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9 Marco"/>
          <p:cNvSpPr/>
          <p:nvPr/>
        </p:nvSpPr>
        <p:spPr>
          <a:xfrm>
            <a:off x="1981200" y="2286000"/>
            <a:ext cx="1295400" cy="4495800"/>
          </a:xfrm>
          <a:prstGeom prst="frame">
            <a:avLst>
              <a:gd name="adj1" fmla="val 218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10 Marco"/>
          <p:cNvSpPr/>
          <p:nvPr/>
        </p:nvSpPr>
        <p:spPr>
          <a:xfrm>
            <a:off x="3276600" y="2286000"/>
            <a:ext cx="1600200" cy="4495800"/>
          </a:xfrm>
          <a:prstGeom prst="frame">
            <a:avLst>
              <a:gd name="adj1" fmla="val 2183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11 Marco"/>
          <p:cNvSpPr/>
          <p:nvPr/>
        </p:nvSpPr>
        <p:spPr>
          <a:xfrm>
            <a:off x="4876800" y="2286000"/>
            <a:ext cx="1600200" cy="4495800"/>
          </a:xfrm>
          <a:prstGeom prst="frame">
            <a:avLst>
              <a:gd name="adj1" fmla="val 2183"/>
            </a:avLst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12 Marco"/>
          <p:cNvSpPr/>
          <p:nvPr/>
        </p:nvSpPr>
        <p:spPr>
          <a:xfrm>
            <a:off x="6477000" y="2286000"/>
            <a:ext cx="1295400" cy="4495800"/>
          </a:xfrm>
          <a:prstGeom prst="frame">
            <a:avLst>
              <a:gd name="adj1" fmla="val 218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903514" y="1916668"/>
            <a:ext cx="7053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ncRNA</a:t>
            </a: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 err="1" smtClean="0"/>
              <a:t>rRNA</a:t>
            </a:r>
            <a:r>
              <a:rPr lang="en-US" dirty="0" smtClean="0"/>
              <a:t>            transposable             </a:t>
            </a:r>
            <a:r>
              <a:rPr lang="en-US" dirty="0" err="1" smtClean="0"/>
              <a:t>cDNA</a:t>
            </a:r>
            <a:r>
              <a:rPr lang="en-US" dirty="0" smtClean="0"/>
              <a:t>                   </a:t>
            </a:r>
            <a:r>
              <a:rPr lang="en-US" dirty="0" err="1" smtClean="0"/>
              <a:t>naEST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…incremented in the mutants</a:t>
            </a:r>
            <a:endParaRPr lang="en-US" sz="3200" dirty="0"/>
          </a:p>
        </p:txBody>
      </p:sp>
      <p:graphicFrame>
        <p:nvGraphicFramePr>
          <p:cNvPr id="8" name="1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83058"/>
              </p:ext>
            </p:extLst>
          </p:nvPr>
        </p:nvGraphicFramePr>
        <p:xfrm>
          <a:off x="304800" y="2415268"/>
          <a:ext cx="7443788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10 Marco"/>
          <p:cNvSpPr/>
          <p:nvPr/>
        </p:nvSpPr>
        <p:spPr>
          <a:xfrm>
            <a:off x="3276600" y="2286000"/>
            <a:ext cx="1600200" cy="4495800"/>
          </a:xfrm>
          <a:prstGeom prst="frame">
            <a:avLst>
              <a:gd name="adj1" fmla="val 2183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12 Marco"/>
          <p:cNvSpPr/>
          <p:nvPr/>
        </p:nvSpPr>
        <p:spPr>
          <a:xfrm>
            <a:off x="6477000" y="2286000"/>
            <a:ext cx="1295400" cy="4495800"/>
          </a:xfrm>
          <a:prstGeom prst="frame">
            <a:avLst>
              <a:gd name="adj1" fmla="val 218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903514" y="1916668"/>
            <a:ext cx="7053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                            transposable                                         </a:t>
            </a:r>
            <a:r>
              <a:rPr lang="en-US" dirty="0" err="1" smtClean="0"/>
              <a:t>naEST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347070"/>
              </p:ext>
            </p:extLst>
          </p:nvPr>
        </p:nvGraphicFramePr>
        <p:xfrm>
          <a:off x="4724400" y="2139434"/>
          <a:ext cx="14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Up Arrow 20"/>
          <p:cNvSpPr/>
          <p:nvPr/>
        </p:nvSpPr>
        <p:spPr>
          <a:xfrm>
            <a:off x="4856842" y="1778168"/>
            <a:ext cx="239485" cy="27699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77969" y="1732002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∆rbp35 </a:t>
            </a:r>
            <a:endParaRPr lang="en-US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316037"/>
              </p:ext>
            </p:extLst>
          </p:nvPr>
        </p:nvGraphicFramePr>
        <p:xfrm>
          <a:off x="7516585" y="2103734"/>
          <a:ext cx="14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Up Arrow 23"/>
          <p:cNvSpPr/>
          <p:nvPr/>
        </p:nvSpPr>
        <p:spPr>
          <a:xfrm>
            <a:off x="7636330" y="1778168"/>
            <a:ext cx="239485" cy="27699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57457" y="1732002"/>
            <a:ext cx="80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∆exp5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2995</Words>
  <Application>Microsoft Office PowerPoint</Application>
  <PresentationFormat>On-screen Show (4:3)</PresentationFormat>
  <Paragraphs>559</Paragraphs>
  <Slides>104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Tema de Office</vt:lpstr>
      <vt:lpstr>Bioinformatics approaches to understand RNA biology in the rice blast fungus</vt:lpstr>
      <vt:lpstr>Magnaporthe oryzae is an ascomycete fungus that infects rice</vt:lpstr>
      <vt:lpstr>Magnaporthe oryzae life cycle</vt:lpstr>
      <vt:lpstr>We are interested in two pathogenic-defective mutants…</vt:lpstr>
      <vt:lpstr>We are interested in two pathogenic-defective mutants…</vt:lpstr>
      <vt:lpstr>RBP35 is a member of the polyadenylation machinery</vt:lpstr>
      <vt:lpstr>RBP35 is a member of the polyadenylation machinery</vt:lpstr>
      <vt:lpstr>RBP35 is a member of the polyadenylation machinery</vt:lpstr>
      <vt:lpstr>PowerPoint Presentation</vt:lpstr>
      <vt:lpstr>EXP5 is a kariopherin involved in the nuclear import/export of proteins and RNAs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alternative polyadenylation?</vt:lpstr>
      <vt:lpstr>What about alternative polyadenylation?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Antisense poly(A) sites are widespread</vt:lpstr>
      <vt:lpstr>Antisense poly(A) sites are widespread</vt:lpstr>
      <vt:lpstr>tRNAs are also polyadenylated</vt:lpstr>
      <vt:lpstr>tRNAs are also polyadenylated</vt:lpstr>
      <vt:lpstr>tRNAs are also polyadenylated</vt:lpstr>
      <vt:lpstr>The polyadenylation site region has a defined secondary structure </vt:lpstr>
      <vt:lpstr>The polyadenylation site region has a defined secondary structure </vt:lpstr>
      <vt:lpstr>The polyadenylation site region has a defined secondary structure </vt:lpstr>
      <vt:lpstr>The polyadenylation site region has a defined secondary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Δrbp35 dependent genes are related with specific functional groups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want to shed light on the role of RBP35 and EXP5 in M.oryzae:</vt:lpstr>
      <vt:lpstr>Small RNA library preparation and sequencing</vt:lpstr>
      <vt:lpstr>HD adapters were used to reduce ligation bias</vt:lpstr>
      <vt:lpstr>PowerPoint Presentation</vt:lpstr>
      <vt:lpstr>PowerPoint Presentation</vt:lpstr>
      <vt:lpstr>Only 25% of reads map on the genome</vt:lpstr>
      <vt:lpstr>∆rbp35 reads align slighty more</vt:lpstr>
      <vt:lpstr>Most of genome sRNA loci (4131) are located in mRNAs</vt:lpstr>
      <vt:lpstr>In ∆exp5, a lot of protein-coding related loci are down regulated</vt:lpstr>
      <vt:lpstr>In ∆rbp35, a lot of transposable elements related loci are down regulated, and many ncRNA related loci are up regulated </vt:lpstr>
      <vt:lpstr>PowerPoint Presentation</vt:lpstr>
      <vt:lpstr>PowerPoint Presentation</vt:lpstr>
      <vt:lpstr>Many reads map to unknown ESTs non-aligning on the genome!</vt:lpstr>
      <vt:lpstr>So, what’s happening in the mutants?</vt:lpstr>
      <vt:lpstr>∆rbp35 aligns more small RNA from protein coding genes</vt:lpstr>
      <vt:lpstr>We cannot classify most of the changes in ∆exp5 </vt:lpstr>
      <vt:lpstr>We have more luck with ∆rbp35 </vt:lpstr>
      <vt:lpstr>We don’t know what they are… but at least, how do they look like?</vt:lpstr>
      <vt:lpstr>PowerPoint Presentation</vt:lpstr>
      <vt:lpstr>PowerPoint Presentation</vt:lpstr>
      <vt:lpstr>In ∆exp5 we observe the down-regulation of very short fragments</vt:lpstr>
      <vt:lpstr>In ∆exp5 we observe the down-regulation of very short fragments</vt:lpstr>
      <vt:lpstr>In ∆rbp5 we observe a peak of up-regulated 19 nt sequences</vt:lpstr>
      <vt:lpstr>There is an overall U preference as 1st nucleotide, in reads with length 16-26 nt</vt:lpstr>
      <vt:lpstr>There is an overall U preference as 1st nucleotide, in reads with length 16-26 nt</vt:lpstr>
      <vt:lpstr>∆rbp35 small RNAs with 1st nucleotide U-preference are up-regulated</vt:lpstr>
      <vt:lpstr>There is an overall A preference as last nucleotide, in reads with length 17-29</vt:lpstr>
      <vt:lpstr>There is an overall A preference as last nucleotide, in reads with length 17-29</vt:lpstr>
      <vt:lpstr>Last adenine preference is variable among mutants</vt:lpstr>
      <vt:lpstr>Transposable elements and naEST present a higher degree of antisense transcription…</vt:lpstr>
      <vt:lpstr>…incremented in the mutants</vt:lpstr>
      <vt:lpstr>A new class of protein-coding related related small RNA is found </vt:lpstr>
      <vt:lpstr>A new class of protein-coding related related small RNA is found </vt:lpstr>
      <vt:lpstr>A new class of protein-coding related related small RNA is found 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approaches to understand RNA biology in the rice blast fungus</dc:title>
  <dc:creator>marco</dc:creator>
  <cp:lastModifiedBy>marco</cp:lastModifiedBy>
  <cp:revision>258</cp:revision>
  <dcterms:created xsi:type="dcterms:W3CDTF">2015-05-29T10:21:22Z</dcterms:created>
  <dcterms:modified xsi:type="dcterms:W3CDTF">2015-06-07T18:41:48Z</dcterms:modified>
</cp:coreProperties>
</file>